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png" ContentType="image/png"/>
  <Override PartName="/ppt/slides/slide1.xml" ContentType="application/vnd.openxmlformats-officedocument.presentationml.slide+xml"/>
  <Default Extension="jpg" ContentType="image/jpg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8300700" cy="10299700"/>
  <p:notesSz cx="18300700" cy="1029970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2552" y="3192907"/>
            <a:ext cx="15555595" cy="21629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500" b="1" i="0">
                <a:solidFill>
                  <a:srgbClr val="FFAB40"/>
                </a:solidFill>
                <a:latin typeface="Verdana"/>
                <a:cs typeface="Verdan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5105" y="5767832"/>
            <a:ext cx="12810490" cy="25749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900" b="0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500" b="1" i="0">
                <a:solidFill>
                  <a:srgbClr val="FFAB40"/>
                </a:solidFill>
                <a:latin typeface="Verdana"/>
                <a:cs typeface="Verdan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900" b="0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500" b="1" i="0">
                <a:solidFill>
                  <a:srgbClr val="FFAB40"/>
                </a:solidFill>
                <a:latin typeface="Verdana"/>
                <a:cs typeface="Verdan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915035" y="2368931"/>
            <a:ext cx="7960804" cy="6797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9424860" y="2368931"/>
            <a:ext cx="7960804" cy="6797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500" b="1" i="0">
                <a:solidFill>
                  <a:srgbClr val="FFAB40"/>
                </a:solidFill>
                <a:latin typeface="Verdana"/>
                <a:cs typeface="Verdan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"/>
            <a:ext cx="18288000" cy="10286974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956066" y="1107694"/>
            <a:ext cx="14388566" cy="17272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500" b="1" i="0">
                <a:solidFill>
                  <a:srgbClr val="FFAB40"/>
                </a:solidFill>
                <a:latin typeface="Verdana"/>
                <a:cs typeface="Verdan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828127" y="3121317"/>
            <a:ext cx="9598660" cy="26771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900" b="0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6222238" y="9578721"/>
            <a:ext cx="5856224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915035" y="9578721"/>
            <a:ext cx="4209161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3176505" y="9578721"/>
            <a:ext cx="4209161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jp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.jp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Relationship Id="rId3" Type="http://schemas.openxmlformats.org/officeDocument/2006/relationships/image" Target="../media/image4.jp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Relationship Id="rId3" Type="http://schemas.openxmlformats.org/officeDocument/2006/relationships/image" Target="../media/image5.jp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Relationship Id="rId3" Type="http://schemas.openxmlformats.org/officeDocument/2006/relationships/image" Target="../media/image6.jp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Relationship Id="rId3" Type="http://schemas.openxmlformats.org/officeDocument/2006/relationships/image" Target="../media/image8.jp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Relationship Id="rId3" Type="http://schemas.openxmlformats.org/officeDocument/2006/relationships/image" Target="../media/image10.jp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Relationship Id="rId3" Type="http://schemas.openxmlformats.org/officeDocument/2006/relationships/image" Target="../media/image11.jp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"/>
            <a:ext cx="18288000" cy="1028697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952725" y="3820249"/>
            <a:ext cx="9480550" cy="207010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algn="ctr" marL="12700" marR="5080">
              <a:lnSpc>
                <a:spcPct val="100400"/>
              </a:lnSpc>
              <a:spcBef>
                <a:spcPts val="105"/>
              </a:spcBef>
            </a:pPr>
            <a:r>
              <a:rPr dirty="0" sz="4450" spc="-65">
                <a:solidFill>
                  <a:srgbClr val="FFFFFF"/>
                </a:solidFill>
              </a:rPr>
              <a:t>Advancements</a:t>
            </a:r>
            <a:r>
              <a:rPr dirty="0" sz="4450" spc="-325">
                <a:solidFill>
                  <a:srgbClr val="FFFFFF"/>
                </a:solidFill>
              </a:rPr>
              <a:t> </a:t>
            </a:r>
            <a:r>
              <a:rPr dirty="0" sz="4450" spc="-50">
                <a:solidFill>
                  <a:srgbClr val="FFFFFF"/>
                </a:solidFill>
              </a:rPr>
              <a:t>in</a:t>
            </a:r>
            <a:r>
              <a:rPr dirty="0" sz="4450" spc="-315">
                <a:solidFill>
                  <a:srgbClr val="FFFFFF"/>
                </a:solidFill>
              </a:rPr>
              <a:t> </a:t>
            </a:r>
            <a:r>
              <a:rPr dirty="0" sz="4450" spc="-20">
                <a:solidFill>
                  <a:srgbClr val="FFFFFF"/>
                </a:solidFill>
              </a:rPr>
              <a:t>Deep </a:t>
            </a:r>
            <a:r>
              <a:rPr dirty="0" sz="4450" spc="-114">
                <a:solidFill>
                  <a:srgbClr val="FFFFFF"/>
                </a:solidFill>
              </a:rPr>
              <a:t>Convolutional</a:t>
            </a:r>
            <a:r>
              <a:rPr dirty="0" sz="4450" spc="-170">
                <a:solidFill>
                  <a:srgbClr val="FFFFFF"/>
                </a:solidFill>
              </a:rPr>
              <a:t> </a:t>
            </a:r>
            <a:r>
              <a:rPr dirty="0" sz="4450" spc="-190">
                <a:solidFill>
                  <a:srgbClr val="FFFFFF"/>
                </a:solidFill>
              </a:rPr>
              <a:t>Neural</a:t>
            </a:r>
            <a:r>
              <a:rPr dirty="0" sz="4450" spc="-170">
                <a:solidFill>
                  <a:srgbClr val="FFFFFF"/>
                </a:solidFill>
              </a:rPr>
              <a:t> </a:t>
            </a:r>
            <a:r>
              <a:rPr dirty="0" sz="4450" spc="-85">
                <a:solidFill>
                  <a:srgbClr val="FFFFFF"/>
                </a:solidFill>
              </a:rPr>
              <a:t>Networks </a:t>
            </a:r>
            <a:r>
              <a:rPr dirty="0" sz="4450" spc="-150">
                <a:solidFill>
                  <a:srgbClr val="FFFFFF"/>
                </a:solidFill>
              </a:rPr>
              <a:t>for</a:t>
            </a:r>
            <a:r>
              <a:rPr dirty="0" sz="4450" spc="-200">
                <a:solidFill>
                  <a:srgbClr val="FFFFFF"/>
                </a:solidFill>
              </a:rPr>
              <a:t> </a:t>
            </a:r>
            <a:r>
              <a:rPr dirty="0" sz="4450" spc="-245">
                <a:solidFill>
                  <a:srgbClr val="FFFFFF"/>
                </a:solidFill>
              </a:rPr>
              <a:t>Image</a:t>
            </a:r>
            <a:r>
              <a:rPr dirty="0" sz="4450" spc="-200">
                <a:solidFill>
                  <a:srgbClr val="FFFFFF"/>
                </a:solidFill>
              </a:rPr>
              <a:t> </a:t>
            </a:r>
            <a:r>
              <a:rPr dirty="0" sz="4450" spc="-140">
                <a:solidFill>
                  <a:srgbClr val="FFFFFF"/>
                </a:solidFill>
              </a:rPr>
              <a:t>Classiffication</a:t>
            </a:r>
            <a:endParaRPr sz="445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699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928081" y="1075931"/>
            <a:ext cx="1263015" cy="75755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800" spc="-75"/>
              <a:t>and</a:t>
            </a:r>
            <a:endParaRPr sz="4800"/>
          </a:p>
        </p:txBody>
      </p:sp>
      <p:sp>
        <p:nvSpPr>
          <p:cNvPr id="4" name="object 4" descr=""/>
          <p:cNvSpPr txBox="1"/>
          <p:nvPr/>
        </p:nvSpPr>
        <p:spPr>
          <a:xfrm>
            <a:off x="1954974" y="1075931"/>
            <a:ext cx="4586605" cy="1481455"/>
          </a:xfrm>
          <a:prstGeom prst="rect">
            <a:avLst/>
          </a:prstGeom>
        </p:spPr>
        <p:txBody>
          <a:bodyPr wrap="square" lIns="0" tIns="33020" rIns="0" bIns="0" rtlCol="0" vert="horz">
            <a:spAutoFit/>
          </a:bodyPr>
          <a:lstStyle/>
          <a:p>
            <a:pPr marL="12700" marR="5080">
              <a:lnSpc>
                <a:spcPts val="5700"/>
              </a:lnSpc>
              <a:spcBef>
                <a:spcPts val="260"/>
              </a:spcBef>
            </a:pPr>
            <a:r>
              <a:rPr dirty="0" sz="4800" spc="-10" b="1">
                <a:solidFill>
                  <a:srgbClr val="FFAB40"/>
                </a:solidFill>
                <a:latin typeface="Verdana"/>
                <a:cs typeface="Verdana"/>
              </a:rPr>
              <a:t>Conclusion </a:t>
            </a:r>
            <a:r>
              <a:rPr dirty="0" sz="4800" spc="-135" b="1">
                <a:solidFill>
                  <a:srgbClr val="FFAB40"/>
                </a:solidFill>
                <a:latin typeface="Verdana"/>
                <a:cs typeface="Verdana"/>
              </a:rPr>
              <a:t>Future</a:t>
            </a:r>
            <a:r>
              <a:rPr dirty="0" sz="4800" spc="-250" b="1">
                <a:solidFill>
                  <a:srgbClr val="FFAB40"/>
                </a:solidFill>
                <a:latin typeface="Verdana"/>
                <a:cs typeface="Verdana"/>
              </a:rPr>
              <a:t> </a:t>
            </a:r>
            <a:r>
              <a:rPr dirty="0" sz="4800" spc="-165" b="1">
                <a:solidFill>
                  <a:srgbClr val="FFAB40"/>
                </a:solidFill>
                <a:latin typeface="Verdana"/>
                <a:cs typeface="Verdana"/>
              </a:rPr>
              <a:t>Trends</a:t>
            </a:r>
            <a:endParaRPr sz="4800">
              <a:latin typeface="Verdana"/>
              <a:cs typeface="Verdana"/>
            </a:endParaRPr>
          </a:p>
        </p:txBody>
      </p:sp>
      <p:sp>
        <p:nvSpPr>
          <p:cNvPr id="5" name="object 5" descr="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algn="just" marL="12700" marR="5080">
              <a:lnSpc>
                <a:spcPct val="100000"/>
              </a:lnSpc>
              <a:spcBef>
                <a:spcPts val="95"/>
              </a:spcBef>
            </a:pPr>
            <a:r>
              <a:rPr dirty="0"/>
              <a:t>In</a:t>
            </a:r>
            <a:r>
              <a:rPr dirty="0" spc="475"/>
              <a:t>    </a:t>
            </a:r>
            <a:r>
              <a:rPr dirty="0"/>
              <a:t>conclusion,</a:t>
            </a:r>
            <a:r>
              <a:rPr dirty="0" spc="475"/>
              <a:t>    </a:t>
            </a:r>
            <a:r>
              <a:rPr dirty="0"/>
              <a:t>advancements</a:t>
            </a:r>
            <a:r>
              <a:rPr dirty="0" spc="475"/>
              <a:t>    </a:t>
            </a:r>
            <a:r>
              <a:rPr dirty="0"/>
              <a:t>in</a:t>
            </a:r>
            <a:r>
              <a:rPr dirty="0" spc="475"/>
              <a:t>    </a:t>
            </a:r>
            <a:r>
              <a:rPr dirty="0" spc="-20" b="1">
                <a:latin typeface="Verdana"/>
                <a:cs typeface="Verdana"/>
              </a:rPr>
              <a:t>Deep </a:t>
            </a:r>
            <a:r>
              <a:rPr dirty="0" spc="-55" b="1">
                <a:latin typeface="Verdana"/>
                <a:cs typeface="Verdana"/>
              </a:rPr>
              <a:t>Convolutional</a:t>
            </a:r>
            <a:r>
              <a:rPr dirty="0" spc="-95" b="1">
                <a:latin typeface="Verdana"/>
                <a:cs typeface="Verdana"/>
              </a:rPr>
              <a:t> </a:t>
            </a:r>
            <a:r>
              <a:rPr dirty="0" spc="-75" b="1">
                <a:latin typeface="Verdana"/>
                <a:cs typeface="Verdana"/>
              </a:rPr>
              <a:t>Neural</a:t>
            </a:r>
            <a:r>
              <a:rPr dirty="0" spc="-95" b="1">
                <a:latin typeface="Verdana"/>
                <a:cs typeface="Verdana"/>
              </a:rPr>
              <a:t> </a:t>
            </a:r>
            <a:r>
              <a:rPr dirty="0" spc="-80" b="1">
                <a:latin typeface="Verdana"/>
                <a:cs typeface="Verdana"/>
              </a:rPr>
              <a:t>Networks</a:t>
            </a:r>
            <a:r>
              <a:rPr dirty="0" spc="-160" b="1">
                <a:latin typeface="Verdana"/>
                <a:cs typeface="Verdana"/>
              </a:rPr>
              <a:t> </a:t>
            </a:r>
            <a:r>
              <a:rPr dirty="0"/>
              <a:t>have</a:t>
            </a:r>
            <a:r>
              <a:rPr dirty="0" spc="-190"/>
              <a:t> </a:t>
            </a:r>
            <a:r>
              <a:rPr dirty="0" spc="-10"/>
              <a:t>signiﬁcantly </a:t>
            </a:r>
            <a:r>
              <a:rPr dirty="0" spc="65"/>
              <a:t>impacted</a:t>
            </a:r>
            <a:r>
              <a:rPr dirty="0" spc="425"/>
              <a:t> </a:t>
            </a:r>
            <a:r>
              <a:rPr dirty="0" spc="65"/>
              <a:t>image</a:t>
            </a:r>
            <a:r>
              <a:rPr dirty="0" spc="425"/>
              <a:t> </a:t>
            </a:r>
            <a:r>
              <a:rPr dirty="0"/>
              <a:t>classiﬁcation.</a:t>
            </a:r>
            <a:r>
              <a:rPr dirty="0" spc="425"/>
              <a:t> </a:t>
            </a:r>
            <a:r>
              <a:rPr dirty="0"/>
              <a:t>Future</a:t>
            </a:r>
            <a:r>
              <a:rPr dirty="0" spc="430"/>
              <a:t> </a:t>
            </a:r>
            <a:r>
              <a:rPr dirty="0"/>
              <a:t>trends</a:t>
            </a:r>
            <a:r>
              <a:rPr dirty="0" spc="425"/>
              <a:t> </a:t>
            </a:r>
            <a:r>
              <a:rPr dirty="0" spc="-25"/>
              <a:t>may </a:t>
            </a:r>
            <a:r>
              <a:rPr dirty="0" spc="50"/>
              <a:t>include</a:t>
            </a:r>
            <a:r>
              <a:rPr dirty="0" spc="415"/>
              <a:t> </a:t>
            </a:r>
            <a:r>
              <a:rPr dirty="0"/>
              <a:t>improved</a:t>
            </a:r>
            <a:r>
              <a:rPr dirty="0" spc="420"/>
              <a:t> </a:t>
            </a:r>
            <a:r>
              <a:rPr dirty="0" spc="-45" b="1">
                <a:latin typeface="Verdana"/>
                <a:cs typeface="Verdana"/>
              </a:rPr>
              <a:t>explainability</a:t>
            </a:r>
            <a:r>
              <a:rPr dirty="0" spc="-45"/>
              <a:t>,</a:t>
            </a:r>
            <a:r>
              <a:rPr dirty="0" spc="415"/>
              <a:t> </a:t>
            </a:r>
            <a:r>
              <a:rPr dirty="0" spc="-95" b="1">
                <a:latin typeface="Verdana"/>
                <a:cs typeface="Verdana"/>
              </a:rPr>
              <a:t>effficiency</a:t>
            </a:r>
            <a:r>
              <a:rPr dirty="0" spc="-95"/>
              <a:t>,</a:t>
            </a:r>
            <a:r>
              <a:rPr dirty="0" spc="420"/>
              <a:t> </a:t>
            </a:r>
            <a:r>
              <a:rPr dirty="0" spc="45"/>
              <a:t>and </a:t>
            </a:r>
            <a:r>
              <a:rPr dirty="0"/>
              <a:t>integration</a:t>
            </a:r>
            <a:r>
              <a:rPr dirty="0" spc="295"/>
              <a:t> </a:t>
            </a:r>
            <a:r>
              <a:rPr dirty="0" spc="65"/>
              <a:t>with</a:t>
            </a:r>
            <a:r>
              <a:rPr dirty="0" spc="295"/>
              <a:t> </a:t>
            </a:r>
            <a:r>
              <a:rPr dirty="0"/>
              <a:t>other</a:t>
            </a:r>
            <a:r>
              <a:rPr dirty="0" spc="295"/>
              <a:t> </a:t>
            </a:r>
            <a:r>
              <a:rPr dirty="0"/>
              <a:t>AI</a:t>
            </a:r>
            <a:r>
              <a:rPr dirty="0" spc="295"/>
              <a:t> </a:t>
            </a:r>
            <a:r>
              <a:rPr dirty="0"/>
              <a:t>technologies,</a:t>
            </a:r>
            <a:r>
              <a:rPr dirty="0" spc="295"/>
              <a:t> </a:t>
            </a:r>
            <a:r>
              <a:rPr dirty="0"/>
              <a:t>paving</a:t>
            </a:r>
            <a:r>
              <a:rPr dirty="0" spc="300"/>
              <a:t> </a:t>
            </a:r>
            <a:r>
              <a:rPr dirty="0" spc="25"/>
              <a:t>the </a:t>
            </a:r>
            <a:r>
              <a:rPr dirty="0" spc="-40"/>
              <a:t>way</a:t>
            </a:r>
            <a:r>
              <a:rPr dirty="0" spc="-215"/>
              <a:t> </a:t>
            </a:r>
            <a:r>
              <a:rPr dirty="0" spc="-40"/>
              <a:t>for</a:t>
            </a:r>
            <a:r>
              <a:rPr dirty="0" spc="-210"/>
              <a:t> </a:t>
            </a:r>
            <a:r>
              <a:rPr dirty="0" spc="-30"/>
              <a:t>even</a:t>
            </a:r>
            <a:r>
              <a:rPr dirty="0" spc="-210"/>
              <a:t> </a:t>
            </a:r>
            <a:r>
              <a:rPr dirty="0"/>
              <a:t>more</a:t>
            </a:r>
            <a:r>
              <a:rPr dirty="0" spc="-210"/>
              <a:t> </a:t>
            </a:r>
            <a:r>
              <a:rPr dirty="0" spc="-30"/>
              <a:t>innovative</a:t>
            </a:r>
            <a:r>
              <a:rPr dirty="0" spc="-210"/>
              <a:t> </a:t>
            </a:r>
            <a:r>
              <a:rPr dirty="0" spc="-10"/>
              <a:t>applications.</a:t>
            </a:r>
          </a:p>
        </p:txBody>
      </p:sp>
      <p:sp>
        <p:nvSpPr>
          <p:cNvPr id="6" name="object 6" descr=""/>
          <p:cNvSpPr/>
          <p:nvPr/>
        </p:nvSpPr>
        <p:spPr>
          <a:xfrm>
            <a:off x="1968614" y="711326"/>
            <a:ext cx="5187950" cy="28575"/>
          </a:xfrm>
          <a:custGeom>
            <a:avLst/>
            <a:gdLst/>
            <a:ahLst/>
            <a:cxnLst/>
            <a:rect l="l" t="t" r="r" b="b"/>
            <a:pathLst>
              <a:path w="5187950" h="28575">
                <a:moveTo>
                  <a:pt x="5187632" y="0"/>
                </a:moveTo>
                <a:lnTo>
                  <a:pt x="0" y="0"/>
                </a:lnTo>
                <a:lnTo>
                  <a:pt x="0" y="28575"/>
                </a:lnTo>
                <a:lnTo>
                  <a:pt x="5187632" y="28575"/>
                </a:lnTo>
                <a:lnTo>
                  <a:pt x="5187632" y="0"/>
                </a:lnTo>
                <a:close/>
              </a:path>
            </a:pathLst>
          </a:custGeom>
          <a:solidFill>
            <a:srgbClr val="FFAB40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"/>
            <a:ext cx="18288000" cy="1028697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441907" y="2855138"/>
            <a:ext cx="5851525" cy="11226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200" spc="-229">
                <a:solidFill>
                  <a:srgbClr val="FFFFFF"/>
                </a:solidFill>
              </a:rPr>
              <a:t>THANK</a:t>
            </a:r>
            <a:r>
              <a:rPr dirty="0" sz="7200" spc="-350">
                <a:solidFill>
                  <a:srgbClr val="FFFFFF"/>
                </a:solidFill>
              </a:rPr>
              <a:t> </a:t>
            </a:r>
            <a:r>
              <a:rPr dirty="0" sz="7200" spc="-285">
                <a:solidFill>
                  <a:srgbClr val="FFFFFF"/>
                </a:solidFill>
              </a:rPr>
              <a:t>YOU</a:t>
            </a:r>
            <a:endParaRPr sz="7200"/>
          </a:p>
        </p:txBody>
      </p:sp>
      <p:sp>
        <p:nvSpPr>
          <p:cNvPr id="4" name="object 4" descr=""/>
          <p:cNvSpPr/>
          <p:nvPr/>
        </p:nvSpPr>
        <p:spPr>
          <a:xfrm>
            <a:off x="1624037" y="4315040"/>
            <a:ext cx="5187950" cy="28575"/>
          </a:xfrm>
          <a:custGeom>
            <a:avLst/>
            <a:gdLst/>
            <a:ahLst/>
            <a:cxnLst/>
            <a:rect l="l" t="t" r="r" b="b"/>
            <a:pathLst>
              <a:path w="5187950" h="28575">
                <a:moveTo>
                  <a:pt x="5187632" y="0"/>
                </a:moveTo>
                <a:lnTo>
                  <a:pt x="0" y="0"/>
                </a:lnTo>
                <a:lnTo>
                  <a:pt x="0" y="28575"/>
                </a:lnTo>
                <a:lnTo>
                  <a:pt x="5187632" y="28575"/>
                </a:lnTo>
                <a:lnTo>
                  <a:pt x="5187632" y="0"/>
                </a:lnTo>
                <a:close/>
              </a:path>
            </a:pathLst>
          </a:custGeom>
          <a:solidFill>
            <a:srgbClr val="FFAB40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7172312" y="5240001"/>
            <a:ext cx="9069705" cy="922019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5850" spc="-195" b="1">
                <a:solidFill>
                  <a:srgbClr val="FFAB40"/>
                </a:solidFill>
                <a:latin typeface="Verdana"/>
                <a:cs typeface="Verdana"/>
              </a:rPr>
              <a:t>Introduction</a:t>
            </a:r>
            <a:r>
              <a:rPr dirty="0" sz="5850" spc="-305" b="1">
                <a:solidFill>
                  <a:srgbClr val="FFAB40"/>
                </a:solidFill>
                <a:latin typeface="Verdana"/>
                <a:cs typeface="Verdana"/>
              </a:rPr>
              <a:t> </a:t>
            </a:r>
            <a:r>
              <a:rPr dirty="0" sz="5850" spc="-60" b="1">
                <a:solidFill>
                  <a:srgbClr val="FFAB40"/>
                </a:solidFill>
                <a:latin typeface="Verdana"/>
                <a:cs typeface="Verdana"/>
              </a:rPr>
              <a:t>to</a:t>
            </a:r>
            <a:r>
              <a:rPr dirty="0" sz="5850" spc="-355" b="1">
                <a:solidFill>
                  <a:srgbClr val="FFAB40"/>
                </a:solidFill>
                <a:latin typeface="Verdana"/>
                <a:cs typeface="Verdana"/>
              </a:rPr>
              <a:t> </a:t>
            </a:r>
            <a:r>
              <a:rPr dirty="0" sz="5850" spc="-50" b="1">
                <a:solidFill>
                  <a:srgbClr val="FFAB40"/>
                </a:solidFill>
                <a:latin typeface="Verdana"/>
                <a:cs typeface="Verdana"/>
              </a:rPr>
              <a:t>DCNNs</a:t>
            </a:r>
            <a:endParaRPr sz="5850">
              <a:latin typeface="Verdana"/>
              <a:cs typeface="Verdana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7172311" y="6809575"/>
            <a:ext cx="10606405" cy="1812289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just" marL="12700" marR="5080">
              <a:lnSpc>
                <a:spcPct val="99700"/>
              </a:lnSpc>
              <a:spcBef>
                <a:spcPts val="105"/>
              </a:spcBef>
            </a:pPr>
            <a:r>
              <a:rPr dirty="0" sz="2350" spc="55">
                <a:solidFill>
                  <a:srgbClr val="FFFFFF"/>
                </a:solidFill>
                <a:latin typeface="Verdana"/>
                <a:cs typeface="Verdana"/>
              </a:rPr>
              <a:t>Deep</a:t>
            </a:r>
            <a:r>
              <a:rPr dirty="0" sz="2350" spc="-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350">
                <a:solidFill>
                  <a:srgbClr val="FFFFFF"/>
                </a:solidFill>
                <a:latin typeface="Verdana"/>
                <a:cs typeface="Verdana"/>
              </a:rPr>
              <a:t>Convolutional</a:t>
            </a:r>
            <a:r>
              <a:rPr dirty="0" sz="2350" spc="-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350">
                <a:solidFill>
                  <a:srgbClr val="FFFFFF"/>
                </a:solidFill>
                <a:latin typeface="Verdana"/>
                <a:cs typeface="Verdana"/>
              </a:rPr>
              <a:t>Neural</a:t>
            </a:r>
            <a:r>
              <a:rPr dirty="0" sz="2350" spc="-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350">
                <a:solidFill>
                  <a:srgbClr val="FFFFFF"/>
                </a:solidFill>
                <a:latin typeface="Verdana"/>
                <a:cs typeface="Verdana"/>
              </a:rPr>
              <a:t>Networks</a:t>
            </a:r>
            <a:r>
              <a:rPr dirty="0" sz="2350" spc="-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350" spc="-140">
                <a:solidFill>
                  <a:srgbClr val="FFFFFF"/>
                </a:solidFill>
                <a:latin typeface="Verdana"/>
                <a:cs typeface="Verdana"/>
              </a:rPr>
              <a:t>(</a:t>
            </a:r>
            <a:r>
              <a:rPr dirty="0" sz="2350" spc="-140" b="1">
                <a:solidFill>
                  <a:srgbClr val="FFFFFF"/>
                </a:solidFill>
                <a:latin typeface="Verdana"/>
                <a:cs typeface="Verdana"/>
              </a:rPr>
              <a:t>DCNNs</a:t>
            </a:r>
            <a:r>
              <a:rPr dirty="0" sz="2350" spc="-140">
                <a:solidFill>
                  <a:srgbClr val="FFFFFF"/>
                </a:solidFill>
                <a:latin typeface="Verdana"/>
                <a:cs typeface="Verdana"/>
              </a:rPr>
              <a:t>)</a:t>
            </a:r>
            <a:r>
              <a:rPr dirty="0" sz="2350" spc="-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350">
                <a:solidFill>
                  <a:srgbClr val="FFFFFF"/>
                </a:solidFill>
                <a:latin typeface="Verdana"/>
                <a:cs typeface="Verdana"/>
              </a:rPr>
              <a:t>have</a:t>
            </a:r>
            <a:r>
              <a:rPr dirty="0" sz="2350" spc="-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350">
                <a:solidFill>
                  <a:srgbClr val="FFFFFF"/>
                </a:solidFill>
                <a:latin typeface="Verdana"/>
                <a:cs typeface="Verdana"/>
              </a:rPr>
              <a:t>revolutionized</a:t>
            </a:r>
            <a:r>
              <a:rPr dirty="0" sz="2350" spc="-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350" spc="-25">
                <a:solidFill>
                  <a:srgbClr val="FFFFFF"/>
                </a:solidFill>
                <a:latin typeface="Verdana"/>
                <a:cs typeface="Verdana"/>
              </a:rPr>
              <a:t>the </a:t>
            </a:r>
            <a:r>
              <a:rPr dirty="0" sz="2350">
                <a:solidFill>
                  <a:srgbClr val="FFFFFF"/>
                </a:solidFill>
                <a:latin typeface="Verdana"/>
                <a:cs typeface="Verdana"/>
              </a:rPr>
              <a:t>ﬁeld</a:t>
            </a:r>
            <a:r>
              <a:rPr dirty="0" sz="2350" spc="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350">
                <a:solidFill>
                  <a:srgbClr val="FFFFFF"/>
                </a:solidFill>
                <a:latin typeface="Verdana"/>
                <a:cs typeface="Verdana"/>
              </a:rPr>
              <a:t>of</a:t>
            </a:r>
            <a:r>
              <a:rPr dirty="0" sz="2350" spc="10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350" b="1">
                <a:solidFill>
                  <a:srgbClr val="FFFFFF"/>
                </a:solidFill>
                <a:latin typeface="Verdana"/>
                <a:cs typeface="Verdana"/>
              </a:rPr>
              <a:t>image</a:t>
            </a:r>
            <a:r>
              <a:rPr dirty="0" sz="2350" spc="185" b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350" spc="-130" b="1">
                <a:solidFill>
                  <a:srgbClr val="FFFFFF"/>
                </a:solidFill>
                <a:latin typeface="Verdana"/>
                <a:cs typeface="Verdana"/>
              </a:rPr>
              <a:t>classiffication</a:t>
            </a:r>
            <a:r>
              <a:rPr dirty="0" sz="2350" spc="-130">
                <a:solidFill>
                  <a:srgbClr val="FFFFFF"/>
                </a:solidFill>
                <a:latin typeface="Verdana"/>
                <a:cs typeface="Verdana"/>
              </a:rPr>
              <a:t>.</a:t>
            </a:r>
            <a:r>
              <a:rPr dirty="0" sz="2350" spc="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350">
                <a:solidFill>
                  <a:srgbClr val="FFFFFF"/>
                </a:solidFill>
                <a:latin typeface="Verdana"/>
                <a:cs typeface="Verdana"/>
              </a:rPr>
              <a:t>By</a:t>
            </a:r>
            <a:r>
              <a:rPr dirty="0" sz="2350" spc="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350">
                <a:solidFill>
                  <a:srgbClr val="FFFFFF"/>
                </a:solidFill>
                <a:latin typeface="Verdana"/>
                <a:cs typeface="Verdana"/>
              </a:rPr>
              <a:t>leveraging</a:t>
            </a:r>
            <a:r>
              <a:rPr dirty="0" sz="2350" spc="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350">
                <a:solidFill>
                  <a:srgbClr val="FFFFFF"/>
                </a:solidFill>
                <a:latin typeface="Verdana"/>
                <a:cs typeface="Verdana"/>
              </a:rPr>
              <a:t>multiple</a:t>
            </a:r>
            <a:r>
              <a:rPr dirty="0" sz="2350" spc="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350" spc="-10">
                <a:solidFill>
                  <a:srgbClr val="FFFFFF"/>
                </a:solidFill>
                <a:latin typeface="Verdana"/>
                <a:cs typeface="Verdana"/>
              </a:rPr>
              <a:t>layers</a:t>
            </a:r>
            <a:r>
              <a:rPr dirty="0" sz="2350" spc="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350">
                <a:solidFill>
                  <a:srgbClr val="FFFFFF"/>
                </a:solidFill>
                <a:latin typeface="Verdana"/>
                <a:cs typeface="Verdana"/>
              </a:rPr>
              <a:t>of</a:t>
            </a:r>
            <a:r>
              <a:rPr dirty="0" sz="2350" spc="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350" spc="-10" b="1">
                <a:solidFill>
                  <a:srgbClr val="FFFFFF"/>
                </a:solidFill>
                <a:latin typeface="Verdana"/>
                <a:cs typeface="Verdana"/>
              </a:rPr>
              <a:t>neural </a:t>
            </a:r>
            <a:r>
              <a:rPr dirty="0" sz="2350" spc="-35" b="1">
                <a:solidFill>
                  <a:srgbClr val="FFFFFF"/>
                </a:solidFill>
                <a:latin typeface="Verdana"/>
                <a:cs typeface="Verdana"/>
              </a:rPr>
              <a:t>networks</a:t>
            </a:r>
            <a:r>
              <a:rPr dirty="0" sz="2350" spc="-35">
                <a:solidFill>
                  <a:srgbClr val="FFFFFF"/>
                </a:solidFill>
                <a:latin typeface="Verdana"/>
                <a:cs typeface="Verdana"/>
              </a:rPr>
              <a:t>,</a:t>
            </a:r>
            <a:r>
              <a:rPr dirty="0" sz="2350" spc="40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350" spc="65">
                <a:solidFill>
                  <a:srgbClr val="FFFFFF"/>
                </a:solidFill>
                <a:latin typeface="Verdana"/>
                <a:cs typeface="Verdana"/>
              </a:rPr>
              <a:t>DCNNs</a:t>
            </a:r>
            <a:r>
              <a:rPr dirty="0" sz="2350" spc="41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350">
                <a:solidFill>
                  <a:srgbClr val="FFFFFF"/>
                </a:solidFill>
                <a:latin typeface="Verdana"/>
                <a:cs typeface="Verdana"/>
              </a:rPr>
              <a:t>can</a:t>
            </a:r>
            <a:r>
              <a:rPr dirty="0" sz="2350" spc="41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350">
                <a:solidFill>
                  <a:srgbClr val="FFFFFF"/>
                </a:solidFill>
                <a:latin typeface="Verdana"/>
                <a:cs typeface="Verdana"/>
              </a:rPr>
              <a:t>automatically</a:t>
            </a:r>
            <a:r>
              <a:rPr dirty="0" sz="2350" spc="409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350">
                <a:solidFill>
                  <a:srgbClr val="FFFFFF"/>
                </a:solidFill>
                <a:latin typeface="Verdana"/>
                <a:cs typeface="Verdana"/>
              </a:rPr>
              <a:t>extract</a:t>
            </a:r>
            <a:r>
              <a:rPr dirty="0" sz="2350" spc="41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350">
                <a:solidFill>
                  <a:srgbClr val="FFFFFF"/>
                </a:solidFill>
                <a:latin typeface="Verdana"/>
                <a:cs typeface="Verdana"/>
              </a:rPr>
              <a:t>features</a:t>
            </a:r>
            <a:r>
              <a:rPr dirty="0" sz="2350" spc="41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350">
                <a:solidFill>
                  <a:srgbClr val="FFFFFF"/>
                </a:solidFill>
                <a:latin typeface="Verdana"/>
                <a:cs typeface="Verdana"/>
              </a:rPr>
              <a:t>from</a:t>
            </a:r>
            <a:r>
              <a:rPr dirty="0" sz="2350" spc="41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350" spc="-10">
                <a:solidFill>
                  <a:srgbClr val="FFFFFF"/>
                </a:solidFill>
                <a:latin typeface="Verdana"/>
                <a:cs typeface="Verdana"/>
              </a:rPr>
              <a:t>images, </a:t>
            </a:r>
            <a:r>
              <a:rPr dirty="0" sz="2350">
                <a:solidFill>
                  <a:srgbClr val="FFFFFF"/>
                </a:solidFill>
                <a:latin typeface="Verdana"/>
                <a:cs typeface="Verdana"/>
              </a:rPr>
              <a:t>leading</a:t>
            </a:r>
            <a:r>
              <a:rPr dirty="0" sz="2350" spc="3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350">
                <a:solidFill>
                  <a:srgbClr val="FFFFFF"/>
                </a:solidFill>
                <a:latin typeface="Verdana"/>
                <a:cs typeface="Verdana"/>
              </a:rPr>
              <a:t>to</a:t>
            </a:r>
            <a:r>
              <a:rPr dirty="0" sz="2350" spc="40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350">
                <a:solidFill>
                  <a:srgbClr val="FFFFFF"/>
                </a:solidFill>
                <a:latin typeface="Verdana"/>
                <a:cs typeface="Verdana"/>
              </a:rPr>
              <a:t>improved</a:t>
            </a:r>
            <a:r>
              <a:rPr dirty="0" sz="2350" spc="40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350">
                <a:solidFill>
                  <a:srgbClr val="FFFFFF"/>
                </a:solidFill>
                <a:latin typeface="Verdana"/>
                <a:cs typeface="Verdana"/>
              </a:rPr>
              <a:t>accuracy</a:t>
            </a:r>
            <a:r>
              <a:rPr dirty="0" sz="2350" spc="40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350" spc="5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dirty="0" sz="2350" spc="40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350">
                <a:solidFill>
                  <a:srgbClr val="FFFFFF"/>
                </a:solidFill>
                <a:latin typeface="Verdana"/>
                <a:cs typeface="Verdana"/>
              </a:rPr>
              <a:t>efﬁciency</a:t>
            </a:r>
            <a:r>
              <a:rPr dirty="0" sz="2350" spc="40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350">
                <a:solidFill>
                  <a:srgbClr val="FFFFFF"/>
                </a:solidFill>
                <a:latin typeface="Verdana"/>
                <a:cs typeface="Verdana"/>
              </a:rPr>
              <a:t>in</a:t>
            </a:r>
            <a:r>
              <a:rPr dirty="0" sz="2350" spc="40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350">
                <a:solidFill>
                  <a:srgbClr val="FFFFFF"/>
                </a:solidFill>
                <a:latin typeface="Verdana"/>
                <a:cs typeface="Verdana"/>
              </a:rPr>
              <a:t>various</a:t>
            </a:r>
            <a:r>
              <a:rPr dirty="0" sz="2350" spc="40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350" spc="-10">
                <a:solidFill>
                  <a:srgbClr val="FFFFFF"/>
                </a:solidFill>
                <a:latin typeface="Verdana"/>
                <a:cs typeface="Verdana"/>
              </a:rPr>
              <a:t>applications </a:t>
            </a:r>
            <a:r>
              <a:rPr dirty="0" sz="2350">
                <a:solidFill>
                  <a:srgbClr val="FFFFFF"/>
                </a:solidFill>
                <a:latin typeface="Verdana"/>
                <a:cs typeface="Verdana"/>
              </a:rPr>
              <a:t>such</a:t>
            </a:r>
            <a:r>
              <a:rPr dirty="0" sz="2350" spc="-1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350" spc="-75">
                <a:solidFill>
                  <a:srgbClr val="FFFFFF"/>
                </a:solidFill>
                <a:latin typeface="Verdana"/>
                <a:cs typeface="Verdana"/>
              </a:rPr>
              <a:t>as</a:t>
            </a:r>
            <a:r>
              <a:rPr dirty="0" sz="2350" spc="-1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350" spc="-60" b="1">
                <a:solidFill>
                  <a:srgbClr val="FFFFFF"/>
                </a:solidFill>
                <a:latin typeface="Verdana"/>
                <a:cs typeface="Verdana"/>
              </a:rPr>
              <a:t>computer</a:t>
            </a:r>
            <a:r>
              <a:rPr dirty="0" sz="2350" spc="-100" b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350" spc="-85" b="1">
                <a:solidFill>
                  <a:srgbClr val="FFFFFF"/>
                </a:solidFill>
                <a:latin typeface="Verdana"/>
                <a:cs typeface="Verdana"/>
              </a:rPr>
              <a:t>vision</a:t>
            </a:r>
            <a:r>
              <a:rPr dirty="0" sz="2350" spc="-160" b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350" spc="5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dirty="0" sz="2350" spc="-1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350" spc="-50" b="1">
                <a:solidFill>
                  <a:srgbClr val="FFFFFF"/>
                </a:solidFill>
                <a:latin typeface="Verdana"/>
                <a:cs typeface="Verdana"/>
              </a:rPr>
              <a:t>medical</a:t>
            </a:r>
            <a:r>
              <a:rPr dirty="0" sz="2350" spc="-100" b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350" spc="-10" b="1">
                <a:solidFill>
                  <a:srgbClr val="FFFFFF"/>
                </a:solidFill>
                <a:latin typeface="Verdana"/>
                <a:cs typeface="Verdana"/>
              </a:rPr>
              <a:t>imaging</a:t>
            </a:r>
            <a:r>
              <a:rPr dirty="0" sz="2350" spc="-10">
                <a:solidFill>
                  <a:srgbClr val="FFFFFF"/>
                </a:solidFill>
                <a:latin typeface="Verdana"/>
                <a:cs typeface="Verdana"/>
              </a:rPr>
              <a:t>.</a:t>
            </a:r>
            <a:endParaRPr sz="23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"/>
            <a:ext cx="18288000" cy="1028697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956168" y="1112603"/>
            <a:ext cx="11237595" cy="95504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100" spc="-240"/>
              <a:t>Key</a:t>
            </a:r>
            <a:r>
              <a:rPr dirty="0" sz="6100" spc="-315"/>
              <a:t> </a:t>
            </a:r>
            <a:r>
              <a:rPr dirty="0" sz="6100" spc="-130"/>
              <a:t>Components</a:t>
            </a:r>
            <a:r>
              <a:rPr dirty="0" sz="6100" spc="-395"/>
              <a:t> </a:t>
            </a:r>
            <a:r>
              <a:rPr dirty="0" sz="6100" spc="-75"/>
              <a:t>of</a:t>
            </a:r>
            <a:r>
              <a:rPr dirty="0" sz="6100" spc="-370"/>
              <a:t> </a:t>
            </a:r>
            <a:r>
              <a:rPr dirty="0" sz="6100" spc="-55"/>
              <a:t>DCNNs</a:t>
            </a:r>
            <a:endParaRPr sz="6100"/>
          </a:p>
        </p:txBody>
      </p:sp>
      <p:sp>
        <p:nvSpPr>
          <p:cNvPr id="4" name="object 4" descr=""/>
          <p:cNvSpPr txBox="1"/>
          <p:nvPr/>
        </p:nvSpPr>
        <p:spPr>
          <a:xfrm>
            <a:off x="1954961" y="3020060"/>
            <a:ext cx="6743065" cy="31940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>
              <a:lnSpc>
                <a:spcPct val="99900"/>
              </a:lnSpc>
              <a:spcBef>
                <a:spcPts val="105"/>
              </a:spcBef>
            </a:pPr>
            <a:r>
              <a:rPr dirty="0" sz="2600" spc="80">
                <a:solidFill>
                  <a:srgbClr val="FFFFFF"/>
                </a:solidFill>
                <a:latin typeface="Verdana"/>
                <a:cs typeface="Verdana"/>
              </a:rPr>
              <a:t>DCNNs</a:t>
            </a:r>
            <a:r>
              <a:rPr dirty="0" sz="2600" spc="-21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600">
                <a:solidFill>
                  <a:srgbClr val="FFFFFF"/>
                </a:solidFill>
                <a:latin typeface="Verdana"/>
                <a:cs typeface="Verdana"/>
              </a:rPr>
              <a:t>consist</a:t>
            </a:r>
            <a:r>
              <a:rPr dirty="0" sz="2600" spc="-20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600">
                <a:solidFill>
                  <a:srgbClr val="FFFFFF"/>
                </a:solidFill>
                <a:latin typeface="Verdana"/>
                <a:cs typeface="Verdana"/>
              </a:rPr>
              <a:t>of</a:t>
            </a:r>
            <a:r>
              <a:rPr dirty="0" sz="2600" spc="-20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600" spc="-80">
                <a:solidFill>
                  <a:srgbClr val="FFFFFF"/>
                </a:solidFill>
                <a:latin typeface="Verdana"/>
                <a:cs typeface="Verdana"/>
              </a:rPr>
              <a:t>several</a:t>
            </a:r>
            <a:r>
              <a:rPr dirty="0" sz="2600" spc="-21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600" spc="-25">
                <a:solidFill>
                  <a:srgbClr val="FFFFFF"/>
                </a:solidFill>
                <a:latin typeface="Verdana"/>
                <a:cs typeface="Verdana"/>
              </a:rPr>
              <a:t>key </a:t>
            </a:r>
            <a:r>
              <a:rPr dirty="0" sz="2600" spc="65">
                <a:solidFill>
                  <a:srgbClr val="FFFFFF"/>
                </a:solidFill>
                <a:latin typeface="Verdana"/>
                <a:cs typeface="Verdana"/>
              </a:rPr>
              <a:t>components</a:t>
            </a:r>
            <a:r>
              <a:rPr dirty="0" sz="2600" spc="-21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600" spc="65">
                <a:solidFill>
                  <a:srgbClr val="FFFFFF"/>
                </a:solidFill>
                <a:latin typeface="Verdana"/>
                <a:cs typeface="Verdana"/>
              </a:rPr>
              <a:t>including</a:t>
            </a:r>
            <a:r>
              <a:rPr dirty="0" sz="2600" spc="-21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600" spc="-10" b="1">
                <a:solidFill>
                  <a:srgbClr val="FFFFFF"/>
                </a:solidFill>
                <a:latin typeface="Verdana"/>
                <a:cs typeface="Verdana"/>
              </a:rPr>
              <a:t>convolutional </a:t>
            </a:r>
            <a:r>
              <a:rPr dirty="0" sz="2600" spc="-160" b="1">
                <a:solidFill>
                  <a:srgbClr val="FFFFFF"/>
                </a:solidFill>
                <a:latin typeface="Verdana"/>
                <a:cs typeface="Verdana"/>
              </a:rPr>
              <a:t>layers</a:t>
            </a:r>
            <a:r>
              <a:rPr dirty="0" sz="2600" spc="-160">
                <a:solidFill>
                  <a:srgbClr val="FFFFFF"/>
                </a:solidFill>
                <a:latin typeface="Verdana"/>
                <a:cs typeface="Verdana"/>
              </a:rPr>
              <a:t>,</a:t>
            </a:r>
            <a:r>
              <a:rPr dirty="0" sz="2600" spc="-20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600" spc="-60" b="1">
                <a:solidFill>
                  <a:srgbClr val="FFFFFF"/>
                </a:solidFill>
                <a:latin typeface="Verdana"/>
                <a:cs typeface="Verdana"/>
              </a:rPr>
              <a:t>activation</a:t>
            </a:r>
            <a:r>
              <a:rPr dirty="0" sz="2600" spc="-95" b="1">
                <a:solidFill>
                  <a:srgbClr val="FFFFFF"/>
                </a:solidFill>
                <a:latin typeface="Verdana"/>
                <a:cs typeface="Verdana"/>
              </a:rPr>
              <a:t> functions</a:t>
            </a:r>
            <a:r>
              <a:rPr dirty="0" sz="2600" spc="-95">
                <a:solidFill>
                  <a:srgbClr val="FFFFFF"/>
                </a:solidFill>
                <a:latin typeface="Verdana"/>
                <a:cs typeface="Verdana"/>
              </a:rPr>
              <a:t>,</a:t>
            </a:r>
            <a:r>
              <a:rPr dirty="0" sz="2600" spc="-20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600" spc="35">
                <a:solidFill>
                  <a:srgbClr val="FFFFFF"/>
                </a:solidFill>
                <a:latin typeface="Verdana"/>
                <a:cs typeface="Verdana"/>
              </a:rPr>
              <a:t>and </a:t>
            </a:r>
            <a:r>
              <a:rPr dirty="0" sz="2600" spc="-45" b="1">
                <a:solidFill>
                  <a:srgbClr val="FFFFFF"/>
                </a:solidFill>
                <a:latin typeface="Verdana"/>
                <a:cs typeface="Verdana"/>
              </a:rPr>
              <a:t>pooling</a:t>
            </a:r>
            <a:r>
              <a:rPr dirty="0" sz="2600" spc="-125" b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600" spc="-160" b="1">
                <a:solidFill>
                  <a:srgbClr val="FFFFFF"/>
                </a:solidFill>
                <a:latin typeface="Verdana"/>
                <a:cs typeface="Verdana"/>
              </a:rPr>
              <a:t>layers</a:t>
            </a:r>
            <a:r>
              <a:rPr dirty="0" sz="2600" spc="-160">
                <a:solidFill>
                  <a:srgbClr val="FFFFFF"/>
                </a:solidFill>
                <a:latin typeface="Verdana"/>
                <a:cs typeface="Verdana"/>
              </a:rPr>
              <a:t>.</a:t>
            </a:r>
            <a:r>
              <a:rPr dirty="0" sz="2600" spc="-22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600" spc="50">
                <a:solidFill>
                  <a:srgbClr val="FFFFFF"/>
                </a:solidFill>
                <a:latin typeface="Verdana"/>
                <a:cs typeface="Verdana"/>
              </a:rPr>
              <a:t>Each</a:t>
            </a:r>
            <a:r>
              <a:rPr dirty="0" sz="2600" spc="-22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600" spc="85">
                <a:solidFill>
                  <a:srgbClr val="FFFFFF"/>
                </a:solidFill>
                <a:latin typeface="Verdana"/>
                <a:cs typeface="Verdana"/>
              </a:rPr>
              <a:t>component</a:t>
            </a:r>
            <a:r>
              <a:rPr dirty="0" sz="2600" spc="-22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600" spc="-45">
                <a:solidFill>
                  <a:srgbClr val="FFFFFF"/>
                </a:solidFill>
                <a:latin typeface="Verdana"/>
                <a:cs typeface="Verdana"/>
              </a:rPr>
              <a:t>plays</a:t>
            </a:r>
            <a:r>
              <a:rPr dirty="0" sz="2600" spc="-22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600" spc="-50">
                <a:solidFill>
                  <a:srgbClr val="FFFFFF"/>
                </a:solidFill>
                <a:latin typeface="Verdana"/>
                <a:cs typeface="Verdana"/>
              </a:rPr>
              <a:t>a </a:t>
            </a:r>
            <a:r>
              <a:rPr dirty="0" sz="2600">
                <a:solidFill>
                  <a:srgbClr val="FFFFFF"/>
                </a:solidFill>
                <a:latin typeface="Verdana"/>
                <a:cs typeface="Verdana"/>
              </a:rPr>
              <a:t>critical</a:t>
            </a:r>
            <a:r>
              <a:rPr dirty="0" sz="2600" spc="-1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600" spc="-25">
                <a:solidFill>
                  <a:srgbClr val="FFFFFF"/>
                </a:solidFill>
                <a:latin typeface="Verdana"/>
                <a:cs typeface="Verdana"/>
              </a:rPr>
              <a:t>role</a:t>
            </a:r>
            <a:r>
              <a:rPr dirty="0" sz="2600" spc="-1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600">
                <a:solidFill>
                  <a:srgbClr val="FFFFFF"/>
                </a:solidFill>
                <a:latin typeface="Verdana"/>
                <a:cs typeface="Verdana"/>
              </a:rPr>
              <a:t>in</a:t>
            </a:r>
            <a:r>
              <a:rPr dirty="0" sz="2600" spc="-1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600" spc="-20">
                <a:solidFill>
                  <a:srgbClr val="FFFFFF"/>
                </a:solidFill>
                <a:latin typeface="Verdana"/>
                <a:cs typeface="Verdana"/>
              </a:rPr>
              <a:t>feature</a:t>
            </a:r>
            <a:r>
              <a:rPr dirty="0" sz="2600" spc="-1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600" spc="-10">
                <a:solidFill>
                  <a:srgbClr val="FFFFFF"/>
                </a:solidFill>
                <a:latin typeface="Verdana"/>
                <a:cs typeface="Verdana"/>
              </a:rPr>
              <a:t>extraction</a:t>
            </a:r>
            <a:r>
              <a:rPr dirty="0" sz="2600" spc="-1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600" spc="35">
                <a:solidFill>
                  <a:srgbClr val="FFFFFF"/>
                </a:solidFill>
                <a:latin typeface="Verdana"/>
                <a:cs typeface="Verdana"/>
              </a:rPr>
              <a:t>and </a:t>
            </a:r>
            <a:r>
              <a:rPr dirty="0" sz="2600">
                <a:solidFill>
                  <a:srgbClr val="FFFFFF"/>
                </a:solidFill>
                <a:latin typeface="Verdana"/>
                <a:cs typeface="Verdana"/>
              </a:rPr>
              <a:t>dimensionality</a:t>
            </a:r>
            <a:r>
              <a:rPr dirty="0" sz="2600" spc="-11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600" spc="-10">
                <a:solidFill>
                  <a:srgbClr val="FFFFFF"/>
                </a:solidFill>
                <a:latin typeface="Verdana"/>
                <a:cs typeface="Verdana"/>
              </a:rPr>
              <a:t>reduction,</a:t>
            </a:r>
            <a:r>
              <a:rPr dirty="0" sz="2600" spc="-10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600" spc="50">
                <a:solidFill>
                  <a:srgbClr val="FFFFFF"/>
                </a:solidFill>
                <a:latin typeface="Verdana"/>
                <a:cs typeface="Verdana"/>
              </a:rPr>
              <a:t>enabling</a:t>
            </a:r>
            <a:r>
              <a:rPr dirty="0" sz="2600" spc="-11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600" spc="-25">
                <a:solidFill>
                  <a:srgbClr val="FFFFFF"/>
                </a:solidFill>
                <a:latin typeface="Verdana"/>
                <a:cs typeface="Verdana"/>
              </a:rPr>
              <a:t>the </a:t>
            </a:r>
            <a:r>
              <a:rPr dirty="0" sz="2600">
                <a:solidFill>
                  <a:srgbClr val="FFFFFF"/>
                </a:solidFill>
                <a:latin typeface="Verdana"/>
                <a:cs typeface="Verdana"/>
              </a:rPr>
              <a:t>network</a:t>
            </a:r>
            <a:r>
              <a:rPr dirty="0" sz="2600" spc="-11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600">
                <a:solidFill>
                  <a:srgbClr val="FFFFFF"/>
                </a:solidFill>
                <a:latin typeface="Verdana"/>
                <a:cs typeface="Verdana"/>
              </a:rPr>
              <a:t>to</a:t>
            </a:r>
            <a:r>
              <a:rPr dirty="0" sz="2600" spc="-11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600" spc="-20">
                <a:solidFill>
                  <a:srgbClr val="FFFFFF"/>
                </a:solidFill>
                <a:latin typeface="Verdana"/>
                <a:cs typeface="Verdana"/>
              </a:rPr>
              <a:t>learn</a:t>
            </a:r>
            <a:r>
              <a:rPr dirty="0" sz="2600" spc="-11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600">
                <a:solidFill>
                  <a:srgbClr val="FFFFFF"/>
                </a:solidFill>
                <a:latin typeface="Verdana"/>
                <a:cs typeface="Verdana"/>
              </a:rPr>
              <a:t>complex</a:t>
            </a:r>
            <a:r>
              <a:rPr dirty="0" sz="2600" spc="-11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600" spc="-10">
                <a:solidFill>
                  <a:srgbClr val="FFFFFF"/>
                </a:solidFill>
                <a:latin typeface="Verdana"/>
                <a:cs typeface="Verdana"/>
              </a:rPr>
              <a:t>patterns </a:t>
            </a:r>
            <a:r>
              <a:rPr dirty="0" sz="2600" spc="55">
                <a:solidFill>
                  <a:srgbClr val="FFFFFF"/>
                </a:solidFill>
                <a:latin typeface="Verdana"/>
                <a:cs typeface="Verdana"/>
              </a:rPr>
              <a:t>within</a:t>
            </a:r>
            <a:r>
              <a:rPr dirty="0" sz="2600" spc="-1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60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dirty="0" sz="2600" spc="-15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600">
                <a:solidFill>
                  <a:srgbClr val="FFFFFF"/>
                </a:solidFill>
                <a:latin typeface="Verdana"/>
                <a:cs typeface="Verdana"/>
              </a:rPr>
              <a:t>data</a:t>
            </a:r>
            <a:r>
              <a:rPr dirty="0" sz="2600" spc="-1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600" spc="-10">
                <a:solidFill>
                  <a:srgbClr val="FFFFFF"/>
                </a:solidFill>
                <a:latin typeface="Verdana"/>
                <a:cs typeface="Verdana"/>
              </a:rPr>
              <a:t>effectively.</a:t>
            </a:r>
            <a:endParaRPr sz="2600">
              <a:latin typeface="Verdana"/>
              <a:cs typeface="Verdana"/>
            </a:endParaRPr>
          </a:p>
        </p:txBody>
      </p:sp>
      <p:sp>
        <p:nvSpPr>
          <p:cNvPr id="5" name="object 5" descr=""/>
          <p:cNvSpPr/>
          <p:nvPr/>
        </p:nvSpPr>
        <p:spPr>
          <a:xfrm>
            <a:off x="1968614" y="711326"/>
            <a:ext cx="5187950" cy="28575"/>
          </a:xfrm>
          <a:custGeom>
            <a:avLst/>
            <a:gdLst/>
            <a:ahLst/>
            <a:cxnLst/>
            <a:rect l="l" t="t" r="r" b="b"/>
            <a:pathLst>
              <a:path w="5187950" h="28575">
                <a:moveTo>
                  <a:pt x="5187632" y="0"/>
                </a:moveTo>
                <a:lnTo>
                  <a:pt x="0" y="0"/>
                </a:lnTo>
                <a:lnTo>
                  <a:pt x="0" y="28575"/>
                </a:lnTo>
                <a:lnTo>
                  <a:pt x="5187632" y="28575"/>
                </a:lnTo>
                <a:lnTo>
                  <a:pt x="5187632" y="0"/>
                </a:lnTo>
                <a:close/>
              </a:path>
            </a:pathLst>
          </a:custGeom>
          <a:solidFill>
            <a:srgbClr val="FFAB4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6" name="object 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876688" y="2638234"/>
            <a:ext cx="6667499" cy="6096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"/>
            <a:ext cx="18288000" cy="1028697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6000" spc="-275"/>
              <a:t>Transfer</a:t>
            </a:r>
            <a:r>
              <a:rPr dirty="0" sz="6000" spc="-265"/>
              <a:t> </a:t>
            </a:r>
            <a:r>
              <a:rPr dirty="0" sz="6000" spc="-130"/>
              <a:t>Learning</a:t>
            </a:r>
            <a:endParaRPr sz="6000"/>
          </a:p>
        </p:txBody>
      </p:sp>
      <p:sp>
        <p:nvSpPr>
          <p:cNvPr id="4" name="object 4" descr=""/>
          <p:cNvSpPr txBox="1"/>
          <p:nvPr/>
        </p:nvSpPr>
        <p:spPr>
          <a:xfrm>
            <a:off x="1954961" y="2981274"/>
            <a:ext cx="6198235" cy="316103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95"/>
              </a:spcBef>
            </a:pPr>
            <a:r>
              <a:rPr dirty="0" sz="2550" spc="85">
                <a:solidFill>
                  <a:srgbClr val="FFFFFF"/>
                </a:solidFill>
                <a:latin typeface="Verdana"/>
                <a:cs typeface="Verdana"/>
              </a:rPr>
              <a:t>One</a:t>
            </a:r>
            <a:r>
              <a:rPr dirty="0" sz="2550" spc="-13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550">
                <a:solidFill>
                  <a:srgbClr val="FFFFFF"/>
                </a:solidFill>
                <a:latin typeface="Verdana"/>
                <a:cs typeface="Verdana"/>
              </a:rPr>
              <a:t>of</a:t>
            </a:r>
            <a:r>
              <a:rPr dirty="0" sz="2550" spc="-13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550" spc="5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dirty="0" sz="2550" spc="-13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550">
                <a:solidFill>
                  <a:srgbClr val="FFFFFF"/>
                </a:solidFill>
                <a:latin typeface="Verdana"/>
                <a:cs typeface="Verdana"/>
              </a:rPr>
              <a:t>major</a:t>
            </a:r>
            <a:r>
              <a:rPr dirty="0" sz="2550" spc="-13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550">
                <a:solidFill>
                  <a:srgbClr val="FFFFFF"/>
                </a:solidFill>
                <a:latin typeface="Verdana"/>
                <a:cs typeface="Verdana"/>
              </a:rPr>
              <a:t>advancements</a:t>
            </a:r>
            <a:r>
              <a:rPr dirty="0" sz="2550" spc="-12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550" spc="-25">
                <a:solidFill>
                  <a:srgbClr val="FFFFFF"/>
                </a:solidFill>
                <a:latin typeface="Verdana"/>
                <a:cs typeface="Verdana"/>
              </a:rPr>
              <a:t>in </a:t>
            </a:r>
            <a:r>
              <a:rPr dirty="0" sz="2550" spc="90">
                <a:solidFill>
                  <a:srgbClr val="FFFFFF"/>
                </a:solidFill>
                <a:latin typeface="Verdana"/>
                <a:cs typeface="Verdana"/>
              </a:rPr>
              <a:t>DCNNs</a:t>
            </a:r>
            <a:r>
              <a:rPr dirty="0" sz="2550" spc="-1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550" spc="-55">
                <a:solidFill>
                  <a:srgbClr val="FFFFFF"/>
                </a:solidFill>
                <a:latin typeface="Verdana"/>
                <a:cs typeface="Verdana"/>
              </a:rPr>
              <a:t>is</a:t>
            </a:r>
            <a:r>
              <a:rPr dirty="0" sz="2550" spc="-1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550" spc="-100" b="1">
                <a:solidFill>
                  <a:srgbClr val="FFFFFF"/>
                </a:solidFill>
                <a:latin typeface="Verdana"/>
                <a:cs typeface="Verdana"/>
              </a:rPr>
              <a:t>transfer</a:t>
            </a:r>
            <a:r>
              <a:rPr dirty="0" sz="2550" spc="-90" b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550" spc="-110" b="1">
                <a:solidFill>
                  <a:srgbClr val="FFFFFF"/>
                </a:solidFill>
                <a:latin typeface="Verdana"/>
                <a:cs typeface="Verdana"/>
              </a:rPr>
              <a:t>learning</a:t>
            </a:r>
            <a:r>
              <a:rPr dirty="0" sz="2550" spc="-110">
                <a:solidFill>
                  <a:srgbClr val="FFFFFF"/>
                </a:solidFill>
                <a:latin typeface="Verdana"/>
                <a:cs typeface="Verdana"/>
              </a:rPr>
              <a:t>,</a:t>
            </a:r>
            <a:r>
              <a:rPr dirty="0" sz="2550" spc="-1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550" spc="70">
                <a:solidFill>
                  <a:srgbClr val="FFFFFF"/>
                </a:solidFill>
                <a:latin typeface="Verdana"/>
                <a:cs typeface="Verdana"/>
              </a:rPr>
              <a:t>which </a:t>
            </a:r>
            <a:r>
              <a:rPr dirty="0" sz="2550">
                <a:solidFill>
                  <a:srgbClr val="FFFFFF"/>
                </a:solidFill>
                <a:latin typeface="Verdana"/>
                <a:cs typeface="Verdana"/>
              </a:rPr>
              <a:t>allows</a:t>
            </a:r>
            <a:r>
              <a:rPr dirty="0" sz="2550" spc="-1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550" spc="55">
                <a:solidFill>
                  <a:srgbClr val="FFFFFF"/>
                </a:solidFill>
                <a:latin typeface="Verdana"/>
                <a:cs typeface="Verdana"/>
              </a:rPr>
              <a:t>models</a:t>
            </a:r>
            <a:r>
              <a:rPr dirty="0" sz="2550" spc="-1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550" spc="-30">
                <a:solidFill>
                  <a:srgbClr val="FFFFFF"/>
                </a:solidFill>
                <a:latin typeface="Verdana"/>
                <a:cs typeface="Verdana"/>
              </a:rPr>
              <a:t>pre-</a:t>
            </a:r>
            <a:r>
              <a:rPr dirty="0" sz="2550">
                <a:solidFill>
                  <a:srgbClr val="FFFFFF"/>
                </a:solidFill>
                <a:latin typeface="Verdana"/>
                <a:cs typeface="Verdana"/>
              </a:rPr>
              <a:t>trained</a:t>
            </a:r>
            <a:r>
              <a:rPr dirty="0" sz="2550" spc="-1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550" spc="80">
                <a:solidFill>
                  <a:srgbClr val="FFFFFF"/>
                </a:solidFill>
                <a:latin typeface="Verdana"/>
                <a:cs typeface="Verdana"/>
              </a:rPr>
              <a:t>on</a:t>
            </a:r>
            <a:r>
              <a:rPr dirty="0" sz="2550" spc="-1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550" spc="-10">
                <a:solidFill>
                  <a:srgbClr val="FFFFFF"/>
                </a:solidFill>
                <a:latin typeface="Verdana"/>
                <a:cs typeface="Verdana"/>
              </a:rPr>
              <a:t>large datasets</a:t>
            </a:r>
            <a:r>
              <a:rPr dirty="0" sz="2550" spc="-1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550">
                <a:solidFill>
                  <a:srgbClr val="FFFFFF"/>
                </a:solidFill>
                <a:latin typeface="Verdana"/>
                <a:cs typeface="Verdana"/>
              </a:rPr>
              <a:t>to</a:t>
            </a:r>
            <a:r>
              <a:rPr dirty="0" sz="2550" spc="-1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550" spc="75">
                <a:solidFill>
                  <a:srgbClr val="FFFFFF"/>
                </a:solidFill>
                <a:latin typeface="Verdana"/>
                <a:cs typeface="Verdana"/>
              </a:rPr>
              <a:t>be</a:t>
            </a:r>
            <a:r>
              <a:rPr dirty="0" sz="2550" spc="-1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550" spc="-25">
                <a:solidFill>
                  <a:srgbClr val="FFFFFF"/>
                </a:solidFill>
                <a:latin typeface="Verdana"/>
                <a:cs typeface="Verdana"/>
              </a:rPr>
              <a:t>ﬁne-</a:t>
            </a:r>
            <a:r>
              <a:rPr dirty="0" sz="2550" spc="80">
                <a:solidFill>
                  <a:srgbClr val="FFFFFF"/>
                </a:solidFill>
                <a:latin typeface="Verdana"/>
                <a:cs typeface="Verdana"/>
              </a:rPr>
              <a:t>tuned</a:t>
            </a:r>
            <a:r>
              <a:rPr dirty="0" sz="2550" spc="-1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550" spc="-30">
                <a:solidFill>
                  <a:srgbClr val="FFFFFF"/>
                </a:solidFill>
                <a:latin typeface="Verdana"/>
                <a:cs typeface="Verdana"/>
              </a:rPr>
              <a:t>for</a:t>
            </a:r>
            <a:r>
              <a:rPr dirty="0" sz="2550" spc="-1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550" spc="-10">
                <a:solidFill>
                  <a:srgbClr val="FFFFFF"/>
                </a:solidFill>
                <a:latin typeface="Verdana"/>
                <a:cs typeface="Verdana"/>
              </a:rPr>
              <a:t>speciﬁc </a:t>
            </a:r>
            <a:r>
              <a:rPr dirty="0" sz="2550" spc="-105">
                <a:solidFill>
                  <a:srgbClr val="FFFFFF"/>
                </a:solidFill>
                <a:latin typeface="Verdana"/>
                <a:cs typeface="Verdana"/>
              </a:rPr>
              <a:t>tasks.</a:t>
            </a:r>
            <a:r>
              <a:rPr dirty="0" sz="2550" spc="-1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550" spc="-35">
                <a:solidFill>
                  <a:srgbClr val="FFFFFF"/>
                </a:solidFill>
                <a:latin typeface="Verdana"/>
                <a:cs typeface="Verdana"/>
              </a:rPr>
              <a:t>This</a:t>
            </a:r>
            <a:r>
              <a:rPr dirty="0" sz="2550" spc="-1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550" spc="45">
                <a:solidFill>
                  <a:srgbClr val="FFFFFF"/>
                </a:solidFill>
                <a:latin typeface="Verdana"/>
                <a:cs typeface="Verdana"/>
              </a:rPr>
              <a:t>approach</a:t>
            </a:r>
            <a:r>
              <a:rPr dirty="0" sz="2550" spc="-1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550" spc="-10">
                <a:solidFill>
                  <a:srgbClr val="FFFFFF"/>
                </a:solidFill>
                <a:latin typeface="Verdana"/>
                <a:cs typeface="Verdana"/>
              </a:rPr>
              <a:t>signiﬁcantly </a:t>
            </a:r>
            <a:r>
              <a:rPr dirty="0" sz="2550">
                <a:solidFill>
                  <a:srgbClr val="FFFFFF"/>
                </a:solidFill>
                <a:latin typeface="Verdana"/>
                <a:cs typeface="Verdana"/>
              </a:rPr>
              <a:t>reduces</a:t>
            </a:r>
            <a:r>
              <a:rPr dirty="0" sz="2550" spc="-1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550">
                <a:solidFill>
                  <a:srgbClr val="FFFFFF"/>
                </a:solidFill>
                <a:latin typeface="Verdana"/>
                <a:cs typeface="Verdana"/>
              </a:rPr>
              <a:t>training</a:t>
            </a:r>
            <a:r>
              <a:rPr dirty="0" sz="2550" spc="-14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550" spc="65">
                <a:solidFill>
                  <a:srgbClr val="FFFFFF"/>
                </a:solidFill>
                <a:latin typeface="Verdana"/>
                <a:cs typeface="Verdana"/>
              </a:rPr>
              <a:t>time</a:t>
            </a:r>
            <a:r>
              <a:rPr dirty="0" sz="2550" spc="-14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550" spc="7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dirty="0" sz="2550" spc="-1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550" spc="-10">
                <a:solidFill>
                  <a:srgbClr val="FFFFFF"/>
                </a:solidFill>
                <a:latin typeface="Verdana"/>
                <a:cs typeface="Verdana"/>
              </a:rPr>
              <a:t>improves </a:t>
            </a:r>
            <a:r>
              <a:rPr dirty="0" sz="2550">
                <a:solidFill>
                  <a:srgbClr val="FFFFFF"/>
                </a:solidFill>
                <a:latin typeface="Verdana"/>
                <a:cs typeface="Verdana"/>
              </a:rPr>
              <a:t>performance,</a:t>
            </a:r>
            <a:r>
              <a:rPr dirty="0" sz="2550" spc="-20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550" spc="-10">
                <a:solidFill>
                  <a:srgbClr val="FFFFFF"/>
                </a:solidFill>
                <a:latin typeface="Verdana"/>
                <a:cs typeface="Verdana"/>
              </a:rPr>
              <a:t>especially</a:t>
            </a:r>
            <a:r>
              <a:rPr dirty="0" sz="2550" spc="-20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550" spc="95">
                <a:solidFill>
                  <a:srgbClr val="FFFFFF"/>
                </a:solidFill>
                <a:latin typeface="Verdana"/>
                <a:cs typeface="Verdana"/>
              </a:rPr>
              <a:t>when</a:t>
            </a:r>
            <a:r>
              <a:rPr dirty="0" sz="2550" spc="-1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550" spc="-10">
                <a:solidFill>
                  <a:srgbClr val="FFFFFF"/>
                </a:solidFill>
                <a:latin typeface="Verdana"/>
                <a:cs typeface="Verdana"/>
              </a:rPr>
              <a:t>labeled </a:t>
            </a:r>
            <a:r>
              <a:rPr dirty="0" sz="2550">
                <a:solidFill>
                  <a:srgbClr val="FFFFFF"/>
                </a:solidFill>
                <a:latin typeface="Verdana"/>
                <a:cs typeface="Verdana"/>
              </a:rPr>
              <a:t>data</a:t>
            </a:r>
            <a:r>
              <a:rPr dirty="0" sz="2550" spc="-1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550" spc="-55">
                <a:solidFill>
                  <a:srgbClr val="FFFFFF"/>
                </a:solidFill>
                <a:latin typeface="Verdana"/>
                <a:cs typeface="Verdana"/>
              </a:rPr>
              <a:t>is</a:t>
            </a:r>
            <a:r>
              <a:rPr dirty="0" sz="2550" spc="-1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550" spc="-10">
                <a:solidFill>
                  <a:srgbClr val="FFFFFF"/>
                </a:solidFill>
                <a:latin typeface="Verdana"/>
                <a:cs typeface="Verdana"/>
              </a:rPr>
              <a:t>scarce.</a:t>
            </a:r>
            <a:endParaRPr sz="2550">
              <a:latin typeface="Verdana"/>
              <a:cs typeface="Verdana"/>
            </a:endParaRPr>
          </a:p>
        </p:txBody>
      </p:sp>
      <p:sp>
        <p:nvSpPr>
          <p:cNvPr id="5" name="object 5" descr=""/>
          <p:cNvSpPr/>
          <p:nvPr/>
        </p:nvSpPr>
        <p:spPr>
          <a:xfrm>
            <a:off x="1968614" y="711326"/>
            <a:ext cx="5187950" cy="28575"/>
          </a:xfrm>
          <a:custGeom>
            <a:avLst/>
            <a:gdLst/>
            <a:ahLst/>
            <a:cxnLst/>
            <a:rect l="l" t="t" r="r" b="b"/>
            <a:pathLst>
              <a:path w="5187950" h="28575">
                <a:moveTo>
                  <a:pt x="5187632" y="0"/>
                </a:moveTo>
                <a:lnTo>
                  <a:pt x="0" y="0"/>
                </a:lnTo>
                <a:lnTo>
                  <a:pt x="0" y="28575"/>
                </a:lnTo>
                <a:lnTo>
                  <a:pt x="5187632" y="28575"/>
                </a:lnTo>
                <a:lnTo>
                  <a:pt x="5187632" y="0"/>
                </a:lnTo>
                <a:close/>
              </a:path>
            </a:pathLst>
          </a:custGeom>
          <a:solidFill>
            <a:srgbClr val="FFAB4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6" name="object 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876688" y="2638234"/>
            <a:ext cx="6667499" cy="6096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"/>
            <a:ext cx="18288000" cy="1028697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6050" spc="-140"/>
              <a:t>Data</a:t>
            </a:r>
            <a:r>
              <a:rPr dirty="0" sz="6050" spc="-345"/>
              <a:t> </a:t>
            </a:r>
            <a:r>
              <a:rPr dirty="0" sz="6050" spc="-90"/>
              <a:t>Augmentation</a:t>
            </a:r>
            <a:r>
              <a:rPr dirty="0" sz="6050" spc="-340"/>
              <a:t> </a:t>
            </a:r>
            <a:r>
              <a:rPr dirty="0" sz="6050" spc="-110"/>
              <a:t>Techniques</a:t>
            </a:r>
            <a:endParaRPr sz="6050"/>
          </a:p>
        </p:txBody>
      </p:sp>
      <p:sp>
        <p:nvSpPr>
          <p:cNvPr id="4" name="object 4" descr=""/>
          <p:cNvSpPr txBox="1"/>
          <p:nvPr/>
        </p:nvSpPr>
        <p:spPr>
          <a:xfrm>
            <a:off x="1954961" y="3204006"/>
            <a:ext cx="7303770" cy="3510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299"/>
              </a:lnSpc>
              <a:spcBef>
                <a:spcPts val="100"/>
              </a:spcBef>
            </a:pPr>
            <a:r>
              <a:rPr dirty="0" sz="2850" spc="-114">
                <a:solidFill>
                  <a:srgbClr val="FFFFFF"/>
                </a:solidFill>
                <a:latin typeface="Verdana"/>
                <a:cs typeface="Verdana"/>
              </a:rPr>
              <a:t>To</a:t>
            </a:r>
            <a:r>
              <a:rPr dirty="0" sz="2850" spc="-15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50" spc="60">
                <a:solidFill>
                  <a:srgbClr val="FFFFFF"/>
                </a:solidFill>
                <a:latin typeface="Verdana"/>
                <a:cs typeface="Verdana"/>
              </a:rPr>
              <a:t>enhance</a:t>
            </a:r>
            <a:r>
              <a:rPr dirty="0" sz="2850" spc="-15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50" spc="55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dirty="0" sz="2850" spc="-15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50">
                <a:solidFill>
                  <a:srgbClr val="FFFFFF"/>
                </a:solidFill>
                <a:latin typeface="Verdana"/>
                <a:cs typeface="Verdana"/>
              </a:rPr>
              <a:t>performance</a:t>
            </a:r>
            <a:r>
              <a:rPr dirty="0" sz="2850" spc="-15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50">
                <a:solidFill>
                  <a:srgbClr val="FFFFFF"/>
                </a:solidFill>
                <a:latin typeface="Verdana"/>
                <a:cs typeface="Verdana"/>
              </a:rPr>
              <a:t>of</a:t>
            </a:r>
            <a:r>
              <a:rPr dirty="0" sz="2850" spc="-15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50" spc="-10">
                <a:solidFill>
                  <a:srgbClr val="FFFFFF"/>
                </a:solidFill>
                <a:latin typeface="Verdana"/>
                <a:cs typeface="Verdana"/>
              </a:rPr>
              <a:t>DCNNs, </a:t>
            </a:r>
            <a:r>
              <a:rPr dirty="0" sz="2850" spc="-60" b="1">
                <a:solidFill>
                  <a:srgbClr val="FFFFFF"/>
                </a:solidFill>
                <a:latin typeface="Verdana"/>
                <a:cs typeface="Verdana"/>
              </a:rPr>
              <a:t>data</a:t>
            </a:r>
            <a:r>
              <a:rPr dirty="0" sz="2850" spc="-135" b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50" spc="-60" b="1">
                <a:solidFill>
                  <a:srgbClr val="FFFFFF"/>
                </a:solidFill>
                <a:latin typeface="Verdana"/>
                <a:cs typeface="Verdana"/>
              </a:rPr>
              <a:t>augmentation</a:t>
            </a:r>
            <a:r>
              <a:rPr dirty="0" sz="2850" spc="-215" b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50" spc="45">
                <a:solidFill>
                  <a:srgbClr val="FFFFFF"/>
                </a:solidFill>
                <a:latin typeface="Verdana"/>
                <a:cs typeface="Verdana"/>
              </a:rPr>
              <a:t>techniques</a:t>
            </a:r>
            <a:r>
              <a:rPr dirty="0" sz="2850" spc="-24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50" spc="-25">
                <a:solidFill>
                  <a:srgbClr val="FFFFFF"/>
                </a:solidFill>
                <a:latin typeface="Verdana"/>
                <a:cs typeface="Verdana"/>
              </a:rPr>
              <a:t>are </a:t>
            </a:r>
            <a:r>
              <a:rPr dirty="0" sz="2850" spc="-10">
                <a:solidFill>
                  <a:srgbClr val="FFFFFF"/>
                </a:solidFill>
                <a:latin typeface="Verdana"/>
                <a:cs typeface="Verdana"/>
              </a:rPr>
              <a:t>employed.</a:t>
            </a:r>
            <a:r>
              <a:rPr dirty="0" sz="2850" spc="-229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50" spc="-25">
                <a:solidFill>
                  <a:srgbClr val="FFFFFF"/>
                </a:solidFill>
                <a:latin typeface="Verdana"/>
                <a:cs typeface="Verdana"/>
              </a:rPr>
              <a:t>These</a:t>
            </a:r>
            <a:r>
              <a:rPr dirty="0" sz="2850" spc="-22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50" spc="45">
                <a:solidFill>
                  <a:srgbClr val="FFFFFF"/>
                </a:solidFill>
                <a:latin typeface="Verdana"/>
                <a:cs typeface="Verdana"/>
              </a:rPr>
              <a:t>techniques</a:t>
            </a:r>
            <a:r>
              <a:rPr dirty="0" sz="2850" spc="-229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50" spc="-10">
                <a:solidFill>
                  <a:srgbClr val="FFFFFF"/>
                </a:solidFill>
                <a:latin typeface="Verdana"/>
                <a:cs typeface="Verdana"/>
              </a:rPr>
              <a:t>artiﬁcially </a:t>
            </a:r>
            <a:r>
              <a:rPr dirty="0" sz="2850">
                <a:solidFill>
                  <a:srgbClr val="FFFFFF"/>
                </a:solidFill>
                <a:latin typeface="Verdana"/>
                <a:cs typeface="Verdana"/>
              </a:rPr>
              <a:t>expand</a:t>
            </a:r>
            <a:r>
              <a:rPr dirty="0" sz="2850" spc="-1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50" spc="55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dirty="0" sz="2850" spc="-1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50">
                <a:solidFill>
                  <a:srgbClr val="FFFFFF"/>
                </a:solidFill>
                <a:latin typeface="Verdana"/>
                <a:cs typeface="Verdana"/>
              </a:rPr>
              <a:t>training</a:t>
            </a:r>
            <a:r>
              <a:rPr dirty="0" sz="2850" spc="-1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50">
                <a:solidFill>
                  <a:srgbClr val="FFFFFF"/>
                </a:solidFill>
                <a:latin typeface="Verdana"/>
                <a:cs typeface="Verdana"/>
              </a:rPr>
              <a:t>dataset</a:t>
            </a:r>
            <a:r>
              <a:rPr dirty="0" sz="2850" spc="-1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50" spc="-25">
                <a:solidFill>
                  <a:srgbClr val="FFFFFF"/>
                </a:solidFill>
                <a:latin typeface="Verdana"/>
                <a:cs typeface="Verdana"/>
              </a:rPr>
              <a:t>by</a:t>
            </a:r>
            <a:r>
              <a:rPr dirty="0" sz="2850" spc="-1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50" spc="-10">
                <a:solidFill>
                  <a:srgbClr val="FFFFFF"/>
                </a:solidFill>
                <a:latin typeface="Verdana"/>
                <a:cs typeface="Verdana"/>
              </a:rPr>
              <a:t>applying transformations</a:t>
            </a:r>
            <a:r>
              <a:rPr dirty="0" sz="2850" spc="-20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50" spc="50">
                <a:solidFill>
                  <a:srgbClr val="FFFFFF"/>
                </a:solidFill>
                <a:latin typeface="Verdana"/>
                <a:cs typeface="Verdana"/>
              </a:rPr>
              <a:t>such</a:t>
            </a:r>
            <a:r>
              <a:rPr dirty="0" sz="2850" spc="-20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50" spc="-80">
                <a:solidFill>
                  <a:srgbClr val="FFFFFF"/>
                </a:solidFill>
                <a:latin typeface="Verdana"/>
                <a:cs typeface="Verdana"/>
              </a:rPr>
              <a:t>as</a:t>
            </a:r>
            <a:r>
              <a:rPr dirty="0" sz="2850" spc="-20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50" spc="-10" b="1">
                <a:solidFill>
                  <a:srgbClr val="FFFFFF"/>
                </a:solidFill>
                <a:latin typeface="Verdana"/>
                <a:cs typeface="Verdana"/>
              </a:rPr>
              <a:t>rotation</a:t>
            </a:r>
            <a:r>
              <a:rPr dirty="0" sz="2850" spc="-10">
                <a:solidFill>
                  <a:srgbClr val="FFFFFF"/>
                </a:solidFill>
                <a:latin typeface="Verdana"/>
                <a:cs typeface="Verdana"/>
              </a:rPr>
              <a:t>, </a:t>
            </a:r>
            <a:r>
              <a:rPr dirty="0" sz="2850" spc="-114" b="1">
                <a:solidFill>
                  <a:srgbClr val="FFFFFF"/>
                </a:solidFill>
                <a:latin typeface="Verdana"/>
                <a:cs typeface="Verdana"/>
              </a:rPr>
              <a:t>scaling</a:t>
            </a:r>
            <a:r>
              <a:rPr dirty="0" sz="2850" spc="-114">
                <a:solidFill>
                  <a:srgbClr val="FFFFFF"/>
                </a:solidFill>
                <a:latin typeface="Verdana"/>
                <a:cs typeface="Verdana"/>
              </a:rPr>
              <a:t>,</a:t>
            </a:r>
            <a:r>
              <a:rPr dirty="0" sz="2850" spc="-21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50" spc="8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dirty="0" sz="2850" spc="-21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50" spc="-90" b="1">
                <a:solidFill>
                  <a:srgbClr val="FFFFFF"/>
                </a:solidFill>
                <a:latin typeface="Verdana"/>
                <a:cs typeface="Verdana"/>
              </a:rPr>
              <a:t>fiipping</a:t>
            </a:r>
            <a:r>
              <a:rPr dirty="0" sz="2850" spc="-90">
                <a:solidFill>
                  <a:srgbClr val="FFFFFF"/>
                </a:solidFill>
                <a:latin typeface="Verdana"/>
                <a:cs typeface="Verdana"/>
              </a:rPr>
              <a:t>,</a:t>
            </a:r>
            <a:r>
              <a:rPr dirty="0" sz="2850" spc="-21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50" spc="90">
                <a:solidFill>
                  <a:srgbClr val="FFFFFF"/>
                </a:solidFill>
                <a:latin typeface="Verdana"/>
                <a:cs typeface="Verdana"/>
              </a:rPr>
              <a:t>which</a:t>
            </a:r>
            <a:r>
              <a:rPr dirty="0" sz="2850" spc="-21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50" spc="-10">
                <a:solidFill>
                  <a:srgbClr val="FFFFFF"/>
                </a:solidFill>
                <a:latin typeface="Verdana"/>
                <a:cs typeface="Verdana"/>
              </a:rPr>
              <a:t>helps </a:t>
            </a:r>
            <a:r>
              <a:rPr dirty="0" sz="2850">
                <a:solidFill>
                  <a:srgbClr val="FFFFFF"/>
                </a:solidFill>
                <a:latin typeface="Verdana"/>
                <a:cs typeface="Verdana"/>
              </a:rPr>
              <a:t>improve</a:t>
            </a:r>
            <a:r>
              <a:rPr dirty="0" sz="2850" spc="-1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50" spc="55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dirty="0" sz="2850" spc="-1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50">
                <a:solidFill>
                  <a:srgbClr val="FFFFFF"/>
                </a:solidFill>
                <a:latin typeface="Verdana"/>
                <a:cs typeface="Verdana"/>
              </a:rPr>
              <a:t>model's</a:t>
            </a:r>
            <a:r>
              <a:rPr dirty="0" sz="2850" spc="-1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50" spc="-10">
                <a:solidFill>
                  <a:srgbClr val="FFFFFF"/>
                </a:solidFill>
                <a:latin typeface="Verdana"/>
                <a:cs typeface="Verdana"/>
              </a:rPr>
              <a:t>generalization capabilities.</a:t>
            </a:r>
            <a:endParaRPr sz="2850">
              <a:latin typeface="Verdana"/>
              <a:cs typeface="Verdana"/>
            </a:endParaRPr>
          </a:p>
        </p:txBody>
      </p:sp>
      <p:sp>
        <p:nvSpPr>
          <p:cNvPr id="5" name="object 5" descr=""/>
          <p:cNvSpPr/>
          <p:nvPr/>
        </p:nvSpPr>
        <p:spPr>
          <a:xfrm>
            <a:off x="1968614" y="711326"/>
            <a:ext cx="5187950" cy="28575"/>
          </a:xfrm>
          <a:custGeom>
            <a:avLst/>
            <a:gdLst/>
            <a:ahLst/>
            <a:cxnLst/>
            <a:rect l="l" t="t" r="r" b="b"/>
            <a:pathLst>
              <a:path w="5187950" h="28575">
                <a:moveTo>
                  <a:pt x="5187632" y="0"/>
                </a:moveTo>
                <a:lnTo>
                  <a:pt x="0" y="0"/>
                </a:lnTo>
                <a:lnTo>
                  <a:pt x="0" y="28575"/>
                </a:lnTo>
                <a:lnTo>
                  <a:pt x="5187632" y="28575"/>
                </a:lnTo>
                <a:lnTo>
                  <a:pt x="5187632" y="0"/>
                </a:lnTo>
                <a:close/>
              </a:path>
            </a:pathLst>
          </a:custGeom>
          <a:solidFill>
            <a:srgbClr val="FFAB4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6" name="object 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949800" y="2600579"/>
            <a:ext cx="6667487" cy="6096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"/>
            <a:ext cx="18288000" cy="10286973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1804234" y="3928319"/>
            <a:ext cx="8364220" cy="29705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400"/>
              </a:lnSpc>
              <a:spcBef>
                <a:spcPts val="100"/>
              </a:spcBef>
            </a:pPr>
            <a:r>
              <a:rPr dirty="0" sz="2750" spc="-120">
                <a:solidFill>
                  <a:srgbClr val="FFFFFF"/>
                </a:solidFill>
                <a:latin typeface="Verdana"/>
                <a:cs typeface="Verdana"/>
              </a:rPr>
              <a:t>To</a:t>
            </a:r>
            <a:r>
              <a:rPr dirty="0" sz="2750" spc="-1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750" spc="75">
                <a:solidFill>
                  <a:srgbClr val="FFFFFF"/>
                </a:solidFill>
                <a:latin typeface="Verdana"/>
                <a:cs typeface="Verdana"/>
              </a:rPr>
              <a:t>combat</a:t>
            </a:r>
            <a:r>
              <a:rPr dirty="0" sz="2750" spc="-1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750" spc="-180" b="1">
                <a:solidFill>
                  <a:srgbClr val="FFFFFF"/>
                </a:solidFill>
                <a:latin typeface="Verdana"/>
                <a:cs typeface="Verdana"/>
              </a:rPr>
              <a:t>overffitting</a:t>
            </a:r>
            <a:r>
              <a:rPr dirty="0" sz="2750" spc="-180">
                <a:solidFill>
                  <a:srgbClr val="FFFFFF"/>
                </a:solidFill>
                <a:latin typeface="Verdana"/>
                <a:cs typeface="Verdana"/>
              </a:rPr>
              <a:t>,</a:t>
            </a:r>
            <a:r>
              <a:rPr dirty="0" sz="2750" spc="-1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750" spc="-85">
                <a:solidFill>
                  <a:srgbClr val="FFFFFF"/>
                </a:solidFill>
                <a:latin typeface="Verdana"/>
                <a:cs typeface="Verdana"/>
              </a:rPr>
              <a:t>several</a:t>
            </a:r>
            <a:r>
              <a:rPr dirty="0" sz="2750" spc="-1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750" spc="-10">
                <a:solidFill>
                  <a:srgbClr val="FFFFFF"/>
                </a:solidFill>
                <a:latin typeface="Verdana"/>
                <a:cs typeface="Verdana"/>
              </a:rPr>
              <a:t>regularization </a:t>
            </a:r>
            <a:r>
              <a:rPr dirty="0" sz="2750" spc="65">
                <a:solidFill>
                  <a:srgbClr val="FFFFFF"/>
                </a:solidFill>
                <a:latin typeface="Verdana"/>
                <a:cs typeface="Verdana"/>
              </a:rPr>
              <a:t>methods</a:t>
            </a:r>
            <a:r>
              <a:rPr dirty="0" sz="2750" spc="-229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750" spc="50">
                <a:solidFill>
                  <a:srgbClr val="FFFFFF"/>
                </a:solidFill>
                <a:latin typeface="Verdana"/>
                <a:cs typeface="Verdana"/>
              </a:rPr>
              <a:t>such</a:t>
            </a:r>
            <a:r>
              <a:rPr dirty="0" sz="2750" spc="-22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750" spc="-75">
                <a:solidFill>
                  <a:srgbClr val="FFFFFF"/>
                </a:solidFill>
                <a:latin typeface="Verdana"/>
                <a:cs typeface="Verdana"/>
              </a:rPr>
              <a:t>as</a:t>
            </a:r>
            <a:r>
              <a:rPr dirty="0" sz="2750" spc="-22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750" spc="-65" b="1">
                <a:solidFill>
                  <a:srgbClr val="FFFFFF"/>
                </a:solidFill>
                <a:latin typeface="Verdana"/>
                <a:cs typeface="Verdana"/>
              </a:rPr>
              <a:t>dropout</a:t>
            </a:r>
            <a:r>
              <a:rPr dirty="0" sz="2750" spc="-204" b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750" spc="75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dirty="0" sz="2750" spc="-22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750" spc="-10" b="1">
                <a:solidFill>
                  <a:srgbClr val="FFFFFF"/>
                </a:solidFill>
                <a:latin typeface="Verdana"/>
                <a:cs typeface="Verdana"/>
              </a:rPr>
              <a:t>batch </a:t>
            </a:r>
            <a:r>
              <a:rPr dirty="0" sz="2750" spc="-85" b="1">
                <a:solidFill>
                  <a:srgbClr val="FFFFFF"/>
                </a:solidFill>
                <a:latin typeface="Verdana"/>
                <a:cs typeface="Verdana"/>
              </a:rPr>
              <a:t>normalization</a:t>
            </a:r>
            <a:r>
              <a:rPr dirty="0" sz="2750" spc="-185" b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750" spc="-35">
                <a:solidFill>
                  <a:srgbClr val="FFFFFF"/>
                </a:solidFill>
                <a:latin typeface="Verdana"/>
                <a:cs typeface="Verdana"/>
              </a:rPr>
              <a:t>have</a:t>
            </a:r>
            <a:r>
              <a:rPr dirty="0" sz="2750" spc="-21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750" spc="70">
                <a:solidFill>
                  <a:srgbClr val="FFFFFF"/>
                </a:solidFill>
                <a:latin typeface="Verdana"/>
                <a:cs typeface="Verdana"/>
              </a:rPr>
              <a:t>been</a:t>
            </a:r>
            <a:r>
              <a:rPr dirty="0" sz="2750" spc="-21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750" spc="80">
                <a:solidFill>
                  <a:srgbClr val="FFFFFF"/>
                </a:solidFill>
                <a:latin typeface="Verdana"/>
                <a:cs typeface="Verdana"/>
              </a:rPr>
              <a:t>implemented</a:t>
            </a:r>
            <a:r>
              <a:rPr dirty="0" sz="2750" spc="-21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750" spc="-25">
                <a:solidFill>
                  <a:srgbClr val="FFFFFF"/>
                </a:solidFill>
                <a:latin typeface="Verdana"/>
                <a:cs typeface="Verdana"/>
              </a:rPr>
              <a:t>in </a:t>
            </a:r>
            <a:r>
              <a:rPr dirty="0" sz="2750">
                <a:solidFill>
                  <a:srgbClr val="FFFFFF"/>
                </a:solidFill>
                <a:latin typeface="Verdana"/>
                <a:cs typeface="Verdana"/>
              </a:rPr>
              <a:t>DCNNs.</a:t>
            </a:r>
            <a:r>
              <a:rPr dirty="0" sz="2750" spc="-15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750" spc="-20">
                <a:solidFill>
                  <a:srgbClr val="FFFFFF"/>
                </a:solidFill>
                <a:latin typeface="Verdana"/>
                <a:cs typeface="Verdana"/>
              </a:rPr>
              <a:t>These</a:t>
            </a:r>
            <a:r>
              <a:rPr dirty="0" sz="2750" spc="-15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750" spc="45">
                <a:solidFill>
                  <a:srgbClr val="FFFFFF"/>
                </a:solidFill>
                <a:latin typeface="Verdana"/>
                <a:cs typeface="Verdana"/>
              </a:rPr>
              <a:t>techniques</a:t>
            </a:r>
            <a:r>
              <a:rPr dirty="0" sz="2750" spc="-1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750" spc="65">
                <a:solidFill>
                  <a:srgbClr val="FFFFFF"/>
                </a:solidFill>
                <a:latin typeface="Verdana"/>
                <a:cs typeface="Verdana"/>
              </a:rPr>
              <a:t>help</a:t>
            </a:r>
            <a:r>
              <a:rPr dirty="0" sz="2750" spc="-15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750">
                <a:solidFill>
                  <a:srgbClr val="FFFFFF"/>
                </a:solidFill>
                <a:latin typeface="Verdana"/>
                <a:cs typeface="Verdana"/>
              </a:rPr>
              <a:t>maintain</a:t>
            </a:r>
            <a:r>
              <a:rPr dirty="0" sz="2750" spc="-15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750" spc="75">
                <a:solidFill>
                  <a:srgbClr val="FFFFFF"/>
                </a:solidFill>
                <a:latin typeface="Verdana"/>
                <a:cs typeface="Verdana"/>
              </a:rPr>
              <a:t>model </a:t>
            </a:r>
            <a:r>
              <a:rPr dirty="0" sz="2750">
                <a:solidFill>
                  <a:srgbClr val="FFFFFF"/>
                </a:solidFill>
                <a:latin typeface="Verdana"/>
                <a:cs typeface="Verdana"/>
              </a:rPr>
              <a:t>performance</a:t>
            </a:r>
            <a:r>
              <a:rPr dirty="0" sz="2750" spc="-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750" spc="80">
                <a:solidFill>
                  <a:srgbClr val="FFFFFF"/>
                </a:solidFill>
                <a:latin typeface="Verdana"/>
                <a:cs typeface="Verdana"/>
              </a:rPr>
              <a:t>on</a:t>
            </a:r>
            <a:r>
              <a:rPr dirty="0" sz="2750" spc="-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750">
                <a:solidFill>
                  <a:srgbClr val="FFFFFF"/>
                </a:solidFill>
                <a:latin typeface="Verdana"/>
                <a:cs typeface="Verdana"/>
              </a:rPr>
              <a:t>unseen</a:t>
            </a:r>
            <a:r>
              <a:rPr dirty="0" sz="2750" spc="-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750">
                <a:solidFill>
                  <a:srgbClr val="FFFFFF"/>
                </a:solidFill>
                <a:latin typeface="Verdana"/>
                <a:cs typeface="Verdana"/>
              </a:rPr>
              <a:t>data</a:t>
            </a:r>
            <a:r>
              <a:rPr dirty="0" sz="2750" spc="-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750" spc="-20">
                <a:solidFill>
                  <a:srgbClr val="FFFFFF"/>
                </a:solidFill>
                <a:latin typeface="Verdana"/>
                <a:cs typeface="Verdana"/>
              </a:rPr>
              <a:t>by</a:t>
            </a:r>
            <a:r>
              <a:rPr dirty="0" sz="2750" spc="-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750">
                <a:solidFill>
                  <a:srgbClr val="FFFFFF"/>
                </a:solidFill>
                <a:latin typeface="Verdana"/>
                <a:cs typeface="Verdana"/>
              </a:rPr>
              <a:t>preventing</a:t>
            </a:r>
            <a:r>
              <a:rPr dirty="0" sz="2750" spc="-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750" spc="25">
                <a:solidFill>
                  <a:srgbClr val="FFFFFF"/>
                </a:solidFill>
                <a:latin typeface="Verdana"/>
                <a:cs typeface="Verdana"/>
              </a:rPr>
              <a:t>the </a:t>
            </a:r>
            <a:r>
              <a:rPr dirty="0" sz="2750">
                <a:solidFill>
                  <a:srgbClr val="FFFFFF"/>
                </a:solidFill>
                <a:latin typeface="Verdana"/>
                <a:cs typeface="Verdana"/>
              </a:rPr>
              <a:t>network</a:t>
            </a:r>
            <a:r>
              <a:rPr dirty="0" sz="2750" spc="-13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750">
                <a:solidFill>
                  <a:srgbClr val="FFFFFF"/>
                </a:solidFill>
                <a:latin typeface="Verdana"/>
                <a:cs typeface="Verdana"/>
              </a:rPr>
              <a:t>from</a:t>
            </a:r>
            <a:r>
              <a:rPr dirty="0" sz="2750" spc="-13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750" spc="95">
                <a:solidFill>
                  <a:srgbClr val="FFFFFF"/>
                </a:solidFill>
                <a:latin typeface="Verdana"/>
                <a:cs typeface="Verdana"/>
              </a:rPr>
              <a:t>becoming</a:t>
            </a:r>
            <a:r>
              <a:rPr dirty="0" sz="2750" spc="-13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750">
                <a:solidFill>
                  <a:srgbClr val="FFFFFF"/>
                </a:solidFill>
                <a:latin typeface="Verdana"/>
                <a:cs typeface="Verdana"/>
              </a:rPr>
              <a:t>too</a:t>
            </a:r>
            <a:r>
              <a:rPr dirty="0" sz="2750" spc="-13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750">
                <a:solidFill>
                  <a:srgbClr val="FFFFFF"/>
                </a:solidFill>
                <a:latin typeface="Verdana"/>
                <a:cs typeface="Verdana"/>
              </a:rPr>
              <a:t>specialized</a:t>
            </a:r>
            <a:r>
              <a:rPr dirty="0" sz="2750" spc="-13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750">
                <a:solidFill>
                  <a:srgbClr val="FFFFFF"/>
                </a:solidFill>
                <a:latin typeface="Verdana"/>
                <a:cs typeface="Verdana"/>
              </a:rPr>
              <a:t>to</a:t>
            </a:r>
            <a:r>
              <a:rPr dirty="0" sz="2750" spc="-13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750" spc="25">
                <a:solidFill>
                  <a:srgbClr val="FFFFFF"/>
                </a:solidFill>
                <a:latin typeface="Verdana"/>
                <a:cs typeface="Verdana"/>
              </a:rPr>
              <a:t>the </a:t>
            </a:r>
            <a:r>
              <a:rPr dirty="0" sz="2750">
                <a:solidFill>
                  <a:srgbClr val="FFFFFF"/>
                </a:solidFill>
                <a:latin typeface="Verdana"/>
                <a:cs typeface="Verdana"/>
              </a:rPr>
              <a:t>training</a:t>
            </a:r>
            <a:r>
              <a:rPr dirty="0" sz="2750" spc="-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750" spc="-20">
                <a:solidFill>
                  <a:srgbClr val="FFFFFF"/>
                </a:solidFill>
                <a:latin typeface="Verdana"/>
                <a:cs typeface="Verdana"/>
              </a:rPr>
              <a:t>set.</a:t>
            </a:r>
            <a:endParaRPr sz="2750">
              <a:latin typeface="Verdana"/>
              <a:cs typeface="Verdana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805660" y="1121626"/>
            <a:ext cx="6497320" cy="2024380"/>
          </a:xfrm>
          <a:prstGeom prst="rect"/>
        </p:spPr>
        <p:txBody>
          <a:bodyPr wrap="square" lIns="0" tIns="10795" rIns="0" bIns="0" rtlCol="0" vert="horz">
            <a:spAutoFit/>
          </a:bodyPr>
          <a:lstStyle/>
          <a:p>
            <a:pPr marL="12700" marR="5080">
              <a:lnSpc>
                <a:spcPct val="100200"/>
              </a:lnSpc>
              <a:spcBef>
                <a:spcPts val="85"/>
              </a:spcBef>
            </a:pPr>
            <a:r>
              <a:rPr dirty="0" sz="6550" spc="-190"/>
              <a:t>Regularization </a:t>
            </a:r>
            <a:r>
              <a:rPr dirty="0" sz="6550" spc="-10"/>
              <a:t>Methods</a:t>
            </a:r>
            <a:endParaRPr sz="6550"/>
          </a:p>
        </p:txBody>
      </p:sp>
      <p:sp>
        <p:nvSpPr>
          <p:cNvPr id="5" name="object 5" descr=""/>
          <p:cNvSpPr/>
          <p:nvPr/>
        </p:nvSpPr>
        <p:spPr>
          <a:xfrm>
            <a:off x="1968614" y="711326"/>
            <a:ext cx="5187950" cy="28575"/>
          </a:xfrm>
          <a:custGeom>
            <a:avLst/>
            <a:gdLst/>
            <a:ahLst/>
            <a:cxnLst/>
            <a:rect l="l" t="t" r="r" b="b"/>
            <a:pathLst>
              <a:path w="5187950" h="28575">
                <a:moveTo>
                  <a:pt x="5187632" y="0"/>
                </a:moveTo>
                <a:lnTo>
                  <a:pt x="0" y="0"/>
                </a:lnTo>
                <a:lnTo>
                  <a:pt x="0" y="28575"/>
                </a:lnTo>
                <a:lnTo>
                  <a:pt x="5187632" y="28575"/>
                </a:lnTo>
                <a:lnTo>
                  <a:pt x="5187632" y="0"/>
                </a:lnTo>
                <a:close/>
              </a:path>
            </a:pathLst>
          </a:custGeom>
          <a:solidFill>
            <a:srgbClr val="FFAB4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6" name="object 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264229" y="914170"/>
            <a:ext cx="5638799" cy="84582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"/>
            <a:ext cx="18288000" cy="1028697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956066" y="1107694"/>
            <a:ext cx="5207635" cy="1727200"/>
          </a:xfrm>
          <a:prstGeom prst="rect"/>
        </p:spPr>
        <p:txBody>
          <a:bodyPr wrap="square" lIns="0" tIns="30480" rIns="0" bIns="0" rtlCol="0" vert="horz">
            <a:spAutoFit/>
          </a:bodyPr>
          <a:lstStyle/>
          <a:p>
            <a:pPr marL="12700" marR="5080">
              <a:lnSpc>
                <a:spcPts val="6680"/>
              </a:lnSpc>
              <a:spcBef>
                <a:spcPts val="240"/>
              </a:spcBef>
            </a:pPr>
            <a:r>
              <a:rPr dirty="0" sz="5600" spc="-10"/>
              <a:t>Advanced </a:t>
            </a:r>
            <a:r>
              <a:rPr dirty="0" sz="5600" spc="-125"/>
              <a:t>Architectures</a:t>
            </a:r>
            <a:endParaRPr sz="5600"/>
          </a:p>
        </p:txBody>
      </p:sp>
      <p:sp>
        <p:nvSpPr>
          <p:cNvPr id="4" name="object 4" descr=""/>
          <p:cNvSpPr txBox="1"/>
          <p:nvPr/>
        </p:nvSpPr>
        <p:spPr>
          <a:xfrm>
            <a:off x="1954968" y="3602266"/>
            <a:ext cx="7439025" cy="347662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01099"/>
              </a:lnSpc>
              <a:spcBef>
                <a:spcPts val="90"/>
              </a:spcBef>
            </a:pPr>
            <a:r>
              <a:rPr dirty="0" sz="2800" spc="60">
                <a:solidFill>
                  <a:srgbClr val="FFFFFF"/>
                </a:solidFill>
                <a:latin typeface="Verdana"/>
                <a:cs typeface="Verdana"/>
              </a:rPr>
              <a:t>Recent</a:t>
            </a:r>
            <a:r>
              <a:rPr dirty="0" sz="2800" spc="-12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00">
                <a:solidFill>
                  <a:srgbClr val="FFFFFF"/>
                </a:solidFill>
                <a:latin typeface="Verdana"/>
                <a:cs typeface="Verdana"/>
              </a:rPr>
              <a:t>advancements</a:t>
            </a:r>
            <a:r>
              <a:rPr dirty="0" sz="2800" spc="-12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00" spc="-30">
                <a:solidFill>
                  <a:srgbClr val="FFFFFF"/>
                </a:solidFill>
                <a:latin typeface="Verdana"/>
                <a:cs typeface="Verdana"/>
              </a:rPr>
              <a:t>have</a:t>
            </a:r>
            <a:r>
              <a:rPr dirty="0" sz="2800" spc="-12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00" spc="55">
                <a:solidFill>
                  <a:srgbClr val="FFFFFF"/>
                </a:solidFill>
                <a:latin typeface="Verdana"/>
                <a:cs typeface="Verdana"/>
              </a:rPr>
              <a:t>led</a:t>
            </a:r>
            <a:r>
              <a:rPr dirty="0" sz="2800" spc="-12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00">
                <a:solidFill>
                  <a:srgbClr val="FFFFFF"/>
                </a:solidFill>
                <a:latin typeface="Verdana"/>
                <a:cs typeface="Verdana"/>
              </a:rPr>
              <a:t>to</a:t>
            </a:r>
            <a:r>
              <a:rPr dirty="0" sz="2800" spc="-12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00" spc="35">
                <a:solidFill>
                  <a:srgbClr val="FFFFFF"/>
                </a:solidFill>
                <a:latin typeface="Verdana"/>
                <a:cs typeface="Verdana"/>
              </a:rPr>
              <a:t>the </a:t>
            </a:r>
            <a:r>
              <a:rPr dirty="0" sz="2800" spc="60">
                <a:solidFill>
                  <a:srgbClr val="FFFFFF"/>
                </a:solidFill>
                <a:latin typeface="Verdana"/>
                <a:cs typeface="Verdana"/>
              </a:rPr>
              <a:t>development</a:t>
            </a:r>
            <a:r>
              <a:rPr dirty="0" sz="2800" spc="-229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00">
                <a:solidFill>
                  <a:srgbClr val="FFFFFF"/>
                </a:solidFill>
                <a:latin typeface="Verdana"/>
                <a:cs typeface="Verdana"/>
              </a:rPr>
              <a:t>of</a:t>
            </a:r>
            <a:r>
              <a:rPr dirty="0" sz="2800" spc="-22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00" spc="60">
                <a:solidFill>
                  <a:srgbClr val="FFFFFF"/>
                </a:solidFill>
                <a:latin typeface="Verdana"/>
                <a:cs typeface="Verdana"/>
              </a:rPr>
              <a:t>more</a:t>
            </a:r>
            <a:r>
              <a:rPr dirty="0" sz="2800" spc="-229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00" spc="-10">
                <a:solidFill>
                  <a:srgbClr val="FFFFFF"/>
                </a:solidFill>
                <a:latin typeface="Verdana"/>
                <a:cs typeface="Verdana"/>
              </a:rPr>
              <a:t>sophisticated </a:t>
            </a:r>
            <a:r>
              <a:rPr dirty="0" sz="2800" spc="150">
                <a:solidFill>
                  <a:srgbClr val="FFFFFF"/>
                </a:solidFill>
                <a:latin typeface="Verdana"/>
                <a:cs typeface="Verdana"/>
              </a:rPr>
              <a:t>DCNN</a:t>
            </a:r>
            <a:r>
              <a:rPr dirty="0" sz="2800" spc="-1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00">
                <a:solidFill>
                  <a:srgbClr val="FFFFFF"/>
                </a:solidFill>
                <a:latin typeface="Verdana"/>
                <a:cs typeface="Verdana"/>
              </a:rPr>
              <a:t>architectures</a:t>
            </a:r>
            <a:r>
              <a:rPr dirty="0" sz="2800" spc="-1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00" spc="60">
                <a:solidFill>
                  <a:srgbClr val="FFFFFF"/>
                </a:solidFill>
                <a:latin typeface="Verdana"/>
                <a:cs typeface="Verdana"/>
              </a:rPr>
              <a:t>such</a:t>
            </a:r>
            <a:r>
              <a:rPr dirty="0" sz="2800" spc="-1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00" spc="-70">
                <a:solidFill>
                  <a:srgbClr val="FFFFFF"/>
                </a:solidFill>
                <a:latin typeface="Verdana"/>
                <a:cs typeface="Verdana"/>
              </a:rPr>
              <a:t>as</a:t>
            </a:r>
            <a:r>
              <a:rPr dirty="0" sz="2800" spc="-1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00" spc="-10" b="1">
                <a:solidFill>
                  <a:srgbClr val="FFFFFF"/>
                </a:solidFill>
                <a:latin typeface="Verdana"/>
                <a:cs typeface="Verdana"/>
              </a:rPr>
              <a:t>ResNet</a:t>
            </a:r>
            <a:r>
              <a:rPr dirty="0" sz="2800" spc="-10">
                <a:solidFill>
                  <a:srgbClr val="FFFFFF"/>
                </a:solidFill>
                <a:latin typeface="Verdana"/>
                <a:cs typeface="Verdana"/>
              </a:rPr>
              <a:t>, </a:t>
            </a:r>
            <a:r>
              <a:rPr dirty="0" sz="2800" spc="-135" b="1">
                <a:solidFill>
                  <a:srgbClr val="FFFFFF"/>
                </a:solidFill>
                <a:latin typeface="Verdana"/>
                <a:cs typeface="Verdana"/>
              </a:rPr>
              <a:t>Inception</a:t>
            </a:r>
            <a:r>
              <a:rPr dirty="0" sz="2800" spc="-135">
                <a:solidFill>
                  <a:srgbClr val="FFFFFF"/>
                </a:solidFill>
                <a:latin typeface="Verdana"/>
                <a:cs typeface="Verdana"/>
              </a:rPr>
              <a:t>,</a:t>
            </a:r>
            <a:r>
              <a:rPr dirty="0" sz="2800" spc="-1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00" spc="75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dirty="0" sz="2800" spc="-1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00" spc="-105" b="1">
                <a:solidFill>
                  <a:srgbClr val="FFFFFF"/>
                </a:solidFill>
                <a:latin typeface="Verdana"/>
                <a:cs typeface="Verdana"/>
              </a:rPr>
              <a:t>DenseNet</a:t>
            </a:r>
            <a:r>
              <a:rPr dirty="0" sz="2800" spc="-105">
                <a:solidFill>
                  <a:srgbClr val="FFFFFF"/>
                </a:solidFill>
                <a:latin typeface="Verdana"/>
                <a:cs typeface="Verdana"/>
              </a:rPr>
              <a:t>.</a:t>
            </a:r>
            <a:r>
              <a:rPr dirty="0" sz="2800" spc="-1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00" spc="-10">
                <a:solidFill>
                  <a:srgbClr val="FFFFFF"/>
                </a:solidFill>
                <a:latin typeface="Verdana"/>
                <a:cs typeface="Verdana"/>
              </a:rPr>
              <a:t>These </a:t>
            </a:r>
            <a:r>
              <a:rPr dirty="0" sz="2800">
                <a:solidFill>
                  <a:srgbClr val="FFFFFF"/>
                </a:solidFill>
                <a:latin typeface="Verdana"/>
                <a:cs typeface="Verdana"/>
              </a:rPr>
              <a:t>architectures</a:t>
            </a:r>
            <a:r>
              <a:rPr dirty="0" sz="2800" spc="-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00">
                <a:solidFill>
                  <a:srgbClr val="FFFFFF"/>
                </a:solidFill>
                <a:latin typeface="Verdana"/>
                <a:cs typeface="Verdana"/>
              </a:rPr>
              <a:t>incorporate</a:t>
            </a:r>
            <a:r>
              <a:rPr dirty="0" sz="2800" spc="-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00" spc="-10">
                <a:solidFill>
                  <a:srgbClr val="FFFFFF"/>
                </a:solidFill>
                <a:latin typeface="Verdana"/>
                <a:cs typeface="Verdana"/>
              </a:rPr>
              <a:t>innovative </a:t>
            </a:r>
            <a:r>
              <a:rPr dirty="0" sz="2800" spc="50">
                <a:solidFill>
                  <a:srgbClr val="FFFFFF"/>
                </a:solidFill>
                <a:latin typeface="Verdana"/>
                <a:cs typeface="Verdana"/>
              </a:rPr>
              <a:t>techniques</a:t>
            </a:r>
            <a:r>
              <a:rPr dirty="0" sz="2800" spc="-229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00" spc="-10">
                <a:solidFill>
                  <a:srgbClr val="FFFFFF"/>
                </a:solidFill>
                <a:latin typeface="Verdana"/>
                <a:cs typeface="Verdana"/>
              </a:rPr>
              <a:t>like</a:t>
            </a:r>
            <a:r>
              <a:rPr dirty="0" sz="2800" spc="-22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00" spc="-20" b="1">
                <a:solidFill>
                  <a:srgbClr val="FFFFFF"/>
                </a:solidFill>
                <a:latin typeface="Verdana"/>
                <a:cs typeface="Verdana"/>
              </a:rPr>
              <a:t>skip</a:t>
            </a:r>
            <a:r>
              <a:rPr dirty="0" sz="2800" spc="-114" b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00" spc="-45" b="1">
                <a:solidFill>
                  <a:srgbClr val="FFFFFF"/>
                </a:solidFill>
                <a:latin typeface="Verdana"/>
                <a:cs typeface="Verdana"/>
              </a:rPr>
              <a:t>connections</a:t>
            </a:r>
            <a:r>
              <a:rPr dirty="0" sz="2800" spc="-200" b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00" spc="50">
                <a:solidFill>
                  <a:srgbClr val="FFFFFF"/>
                </a:solidFill>
                <a:latin typeface="Verdana"/>
                <a:cs typeface="Verdana"/>
              </a:rPr>
              <a:t>and </a:t>
            </a:r>
            <a:r>
              <a:rPr dirty="0" sz="2800" spc="-70" b="1">
                <a:solidFill>
                  <a:srgbClr val="FFFFFF"/>
                </a:solidFill>
                <a:latin typeface="Verdana"/>
                <a:cs typeface="Verdana"/>
              </a:rPr>
              <a:t>multi-</a:t>
            </a:r>
            <a:r>
              <a:rPr dirty="0" sz="2800" spc="-65" b="1">
                <a:solidFill>
                  <a:srgbClr val="FFFFFF"/>
                </a:solidFill>
                <a:latin typeface="Verdana"/>
                <a:cs typeface="Verdana"/>
              </a:rPr>
              <a:t>scale</a:t>
            </a:r>
            <a:r>
              <a:rPr dirty="0" sz="2800" spc="-95" b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00" spc="-100" b="1">
                <a:solidFill>
                  <a:srgbClr val="FFFFFF"/>
                </a:solidFill>
                <a:latin typeface="Verdana"/>
                <a:cs typeface="Verdana"/>
              </a:rPr>
              <a:t>processing</a:t>
            </a:r>
            <a:r>
              <a:rPr dirty="0" sz="2800" spc="-100">
                <a:solidFill>
                  <a:srgbClr val="FFFFFF"/>
                </a:solidFill>
                <a:latin typeface="Verdana"/>
                <a:cs typeface="Verdana"/>
              </a:rPr>
              <a:t>,</a:t>
            </a:r>
            <a:r>
              <a:rPr dirty="0" sz="2800" spc="-20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00" spc="80">
                <a:solidFill>
                  <a:srgbClr val="FFFFFF"/>
                </a:solidFill>
                <a:latin typeface="Verdana"/>
                <a:cs typeface="Verdana"/>
              </a:rPr>
              <a:t>enhancing</a:t>
            </a:r>
            <a:r>
              <a:rPr dirty="0" sz="2800" spc="-20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00" spc="-10">
                <a:solidFill>
                  <a:srgbClr val="FFFFFF"/>
                </a:solidFill>
                <a:latin typeface="Verdana"/>
                <a:cs typeface="Verdana"/>
              </a:rPr>
              <a:t>their ability</a:t>
            </a:r>
            <a:r>
              <a:rPr dirty="0" sz="2800" spc="-14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00">
                <a:solidFill>
                  <a:srgbClr val="FFFFFF"/>
                </a:solidFill>
                <a:latin typeface="Verdana"/>
                <a:cs typeface="Verdana"/>
              </a:rPr>
              <a:t>to</a:t>
            </a:r>
            <a:r>
              <a:rPr dirty="0" sz="2800" spc="-14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00">
                <a:solidFill>
                  <a:srgbClr val="FFFFFF"/>
                </a:solidFill>
                <a:latin typeface="Verdana"/>
                <a:cs typeface="Verdana"/>
              </a:rPr>
              <a:t>capture</a:t>
            </a:r>
            <a:r>
              <a:rPr dirty="0" sz="2800" spc="-14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00" spc="50">
                <a:solidFill>
                  <a:srgbClr val="FFFFFF"/>
                </a:solidFill>
                <a:latin typeface="Verdana"/>
                <a:cs typeface="Verdana"/>
              </a:rPr>
              <a:t>complex</a:t>
            </a:r>
            <a:r>
              <a:rPr dirty="0" sz="2800" spc="-14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00" spc="-10">
                <a:solidFill>
                  <a:srgbClr val="FFFFFF"/>
                </a:solidFill>
                <a:latin typeface="Verdana"/>
                <a:cs typeface="Verdana"/>
              </a:rPr>
              <a:t>features.</a:t>
            </a:r>
            <a:endParaRPr sz="2800">
              <a:latin typeface="Verdana"/>
              <a:cs typeface="Verdana"/>
            </a:endParaRPr>
          </a:p>
        </p:txBody>
      </p:sp>
      <p:sp>
        <p:nvSpPr>
          <p:cNvPr id="5" name="object 5" descr=""/>
          <p:cNvSpPr/>
          <p:nvPr/>
        </p:nvSpPr>
        <p:spPr>
          <a:xfrm>
            <a:off x="1968614" y="711326"/>
            <a:ext cx="5187950" cy="28575"/>
          </a:xfrm>
          <a:custGeom>
            <a:avLst/>
            <a:gdLst/>
            <a:ahLst/>
            <a:cxnLst/>
            <a:rect l="l" t="t" r="r" b="b"/>
            <a:pathLst>
              <a:path w="5187950" h="28575">
                <a:moveTo>
                  <a:pt x="5187632" y="0"/>
                </a:moveTo>
                <a:lnTo>
                  <a:pt x="0" y="0"/>
                </a:lnTo>
                <a:lnTo>
                  <a:pt x="0" y="28575"/>
                </a:lnTo>
                <a:lnTo>
                  <a:pt x="5187632" y="28575"/>
                </a:lnTo>
                <a:lnTo>
                  <a:pt x="5187632" y="0"/>
                </a:lnTo>
                <a:close/>
              </a:path>
            </a:pathLst>
          </a:custGeom>
          <a:solidFill>
            <a:srgbClr val="FFAB4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6" name="object 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476077" y="1156703"/>
            <a:ext cx="5886449" cy="775037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"/>
            <a:ext cx="18288000" cy="1028697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843176" y="1014704"/>
            <a:ext cx="6092190" cy="1840230"/>
          </a:xfrm>
          <a:prstGeom prst="rect"/>
        </p:spPr>
        <p:txBody>
          <a:bodyPr wrap="square" lIns="0" tIns="29209" rIns="0" bIns="0" rtlCol="0" vert="horz">
            <a:spAutoFit/>
          </a:bodyPr>
          <a:lstStyle/>
          <a:p>
            <a:pPr marL="12700" marR="5080">
              <a:lnSpc>
                <a:spcPts val="7130"/>
              </a:lnSpc>
              <a:spcBef>
                <a:spcPts val="229"/>
              </a:spcBef>
            </a:pPr>
            <a:r>
              <a:rPr dirty="0" sz="5950" spc="-105"/>
              <a:t>Applications</a:t>
            </a:r>
            <a:r>
              <a:rPr dirty="0" sz="5950" spc="-395"/>
              <a:t> </a:t>
            </a:r>
            <a:r>
              <a:rPr dirty="0" sz="5950" spc="-25"/>
              <a:t>in </a:t>
            </a:r>
            <a:r>
              <a:rPr dirty="0" sz="5950" spc="-290"/>
              <a:t>Industry</a:t>
            </a:r>
            <a:endParaRPr sz="5950"/>
          </a:p>
        </p:txBody>
      </p:sp>
      <p:sp>
        <p:nvSpPr>
          <p:cNvPr id="4" name="object 4" descr=""/>
          <p:cNvSpPr txBox="1"/>
          <p:nvPr/>
        </p:nvSpPr>
        <p:spPr>
          <a:xfrm>
            <a:off x="1842007" y="3665747"/>
            <a:ext cx="7988934" cy="370459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0600"/>
              </a:lnSpc>
              <a:spcBef>
                <a:spcPts val="95"/>
              </a:spcBef>
            </a:pPr>
            <a:r>
              <a:rPr dirty="0" sz="3000" spc="90">
                <a:solidFill>
                  <a:srgbClr val="FFFFFF"/>
                </a:solidFill>
                <a:latin typeface="Verdana"/>
                <a:cs typeface="Verdana"/>
              </a:rPr>
              <a:t>DCNNs</a:t>
            </a:r>
            <a:r>
              <a:rPr dirty="0" sz="3000" spc="-24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00" spc="-35">
                <a:solidFill>
                  <a:srgbClr val="FFFFFF"/>
                </a:solidFill>
                <a:latin typeface="Verdana"/>
                <a:cs typeface="Verdana"/>
              </a:rPr>
              <a:t>have</a:t>
            </a:r>
            <a:r>
              <a:rPr dirty="0" sz="3000" spc="-24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00" spc="75">
                <a:solidFill>
                  <a:srgbClr val="FFFFFF"/>
                </a:solidFill>
                <a:latin typeface="Verdana"/>
                <a:cs typeface="Verdana"/>
              </a:rPr>
              <a:t>found</a:t>
            </a:r>
            <a:r>
              <a:rPr dirty="0" sz="3000" spc="-2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00" spc="-10">
                <a:solidFill>
                  <a:srgbClr val="FFFFFF"/>
                </a:solidFill>
                <a:latin typeface="Verdana"/>
                <a:cs typeface="Verdana"/>
              </a:rPr>
              <a:t>widespread </a:t>
            </a:r>
            <a:r>
              <a:rPr dirty="0" sz="3000">
                <a:solidFill>
                  <a:srgbClr val="FFFFFF"/>
                </a:solidFill>
                <a:latin typeface="Verdana"/>
                <a:cs typeface="Verdana"/>
              </a:rPr>
              <a:t>applications</a:t>
            </a:r>
            <a:r>
              <a:rPr dirty="0" sz="3000" spc="-11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00" spc="55">
                <a:solidFill>
                  <a:srgbClr val="FFFFFF"/>
                </a:solidFill>
                <a:latin typeface="Verdana"/>
                <a:cs typeface="Verdana"/>
              </a:rPr>
              <a:t>in</a:t>
            </a:r>
            <a:r>
              <a:rPr dirty="0" sz="3000" spc="-11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00" spc="-50">
                <a:solidFill>
                  <a:srgbClr val="FFFFFF"/>
                </a:solidFill>
                <a:latin typeface="Verdana"/>
                <a:cs typeface="Verdana"/>
              </a:rPr>
              <a:t>various</a:t>
            </a:r>
            <a:r>
              <a:rPr dirty="0" sz="3000" spc="-10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00" spc="-10">
                <a:solidFill>
                  <a:srgbClr val="FFFFFF"/>
                </a:solidFill>
                <a:latin typeface="Verdana"/>
                <a:cs typeface="Verdana"/>
              </a:rPr>
              <a:t>industries </a:t>
            </a:r>
            <a:r>
              <a:rPr dirty="0" sz="3000" spc="80">
                <a:solidFill>
                  <a:srgbClr val="FFFFFF"/>
                </a:solidFill>
                <a:latin typeface="Verdana"/>
                <a:cs typeface="Verdana"/>
              </a:rPr>
              <a:t>including</a:t>
            </a:r>
            <a:r>
              <a:rPr dirty="0" sz="3000" spc="-229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00" spc="-80" b="1">
                <a:solidFill>
                  <a:srgbClr val="FFFFFF"/>
                </a:solidFill>
                <a:latin typeface="Verdana"/>
                <a:cs typeface="Verdana"/>
              </a:rPr>
              <a:t>automotive</a:t>
            </a:r>
            <a:r>
              <a:rPr dirty="0" sz="3000" spc="-200" b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00" spc="-35">
                <a:solidFill>
                  <a:srgbClr val="FFFFFF"/>
                </a:solidFill>
                <a:latin typeface="Verdana"/>
                <a:cs typeface="Verdana"/>
              </a:rPr>
              <a:t>for</a:t>
            </a:r>
            <a:r>
              <a:rPr dirty="0" sz="3000" spc="-229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00" spc="45">
                <a:solidFill>
                  <a:srgbClr val="FFFFFF"/>
                </a:solidFill>
                <a:latin typeface="Verdana"/>
                <a:cs typeface="Verdana"/>
              </a:rPr>
              <a:t>autonomous </a:t>
            </a:r>
            <a:r>
              <a:rPr dirty="0" sz="3000" spc="-40">
                <a:solidFill>
                  <a:srgbClr val="FFFFFF"/>
                </a:solidFill>
                <a:latin typeface="Verdana"/>
                <a:cs typeface="Verdana"/>
              </a:rPr>
              <a:t>driving,</a:t>
            </a:r>
            <a:r>
              <a:rPr dirty="0" sz="3000" spc="-22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00" spc="-60" b="1">
                <a:solidFill>
                  <a:srgbClr val="FFFFFF"/>
                </a:solidFill>
                <a:latin typeface="Verdana"/>
                <a:cs typeface="Verdana"/>
              </a:rPr>
              <a:t>healthcare</a:t>
            </a:r>
            <a:r>
              <a:rPr dirty="0" sz="3000" spc="-195" b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00" spc="-35">
                <a:solidFill>
                  <a:srgbClr val="FFFFFF"/>
                </a:solidFill>
                <a:latin typeface="Verdana"/>
                <a:cs typeface="Verdana"/>
              </a:rPr>
              <a:t>for</a:t>
            </a:r>
            <a:r>
              <a:rPr dirty="0" sz="3000" spc="-22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00" spc="-25">
                <a:solidFill>
                  <a:srgbClr val="FFFFFF"/>
                </a:solidFill>
                <a:latin typeface="Verdana"/>
                <a:cs typeface="Verdana"/>
              </a:rPr>
              <a:t>disease</a:t>
            </a:r>
            <a:r>
              <a:rPr dirty="0" sz="3000" spc="-22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00" spc="-10">
                <a:solidFill>
                  <a:srgbClr val="FFFFFF"/>
                </a:solidFill>
                <a:latin typeface="Verdana"/>
                <a:cs typeface="Verdana"/>
              </a:rPr>
              <a:t>detection, </a:t>
            </a:r>
            <a:r>
              <a:rPr dirty="0" sz="3000" spc="85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dirty="0" sz="3000" spc="-2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00" spc="-100" b="1">
                <a:solidFill>
                  <a:srgbClr val="FFFFFF"/>
                </a:solidFill>
                <a:latin typeface="Verdana"/>
                <a:cs typeface="Verdana"/>
              </a:rPr>
              <a:t>retail</a:t>
            </a:r>
            <a:r>
              <a:rPr dirty="0" sz="3000" spc="-204" b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00" spc="-35">
                <a:solidFill>
                  <a:srgbClr val="FFFFFF"/>
                </a:solidFill>
                <a:latin typeface="Verdana"/>
                <a:cs typeface="Verdana"/>
              </a:rPr>
              <a:t>for</a:t>
            </a:r>
            <a:r>
              <a:rPr dirty="0" sz="3000" spc="-229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00" spc="-45">
                <a:solidFill>
                  <a:srgbClr val="FFFFFF"/>
                </a:solidFill>
                <a:latin typeface="Verdana"/>
                <a:cs typeface="Verdana"/>
              </a:rPr>
              <a:t>visual</a:t>
            </a:r>
            <a:r>
              <a:rPr dirty="0" sz="3000" spc="-2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00" spc="-80">
                <a:solidFill>
                  <a:srgbClr val="FFFFFF"/>
                </a:solidFill>
                <a:latin typeface="Verdana"/>
                <a:cs typeface="Verdana"/>
              </a:rPr>
              <a:t>search.</a:t>
            </a:r>
            <a:r>
              <a:rPr dirty="0" sz="3000" spc="-229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00" spc="-25">
                <a:solidFill>
                  <a:srgbClr val="FFFFFF"/>
                </a:solidFill>
                <a:latin typeface="Verdana"/>
                <a:cs typeface="Verdana"/>
              </a:rPr>
              <a:t>Their</a:t>
            </a:r>
            <a:r>
              <a:rPr dirty="0" sz="3000" spc="-2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00" spc="-20">
                <a:solidFill>
                  <a:srgbClr val="FFFFFF"/>
                </a:solidFill>
                <a:latin typeface="Verdana"/>
                <a:cs typeface="Verdana"/>
              </a:rPr>
              <a:t>ability</a:t>
            </a:r>
            <a:r>
              <a:rPr dirty="0" sz="3000" spc="-229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00" spc="-25">
                <a:solidFill>
                  <a:srgbClr val="FFFFFF"/>
                </a:solidFill>
                <a:latin typeface="Verdana"/>
                <a:cs typeface="Verdana"/>
              </a:rPr>
              <a:t>to </a:t>
            </a:r>
            <a:r>
              <a:rPr dirty="0" sz="3000" spc="-40">
                <a:solidFill>
                  <a:srgbClr val="FFFFFF"/>
                </a:solidFill>
                <a:latin typeface="Verdana"/>
                <a:cs typeface="Verdana"/>
              </a:rPr>
              <a:t>analyze</a:t>
            </a:r>
            <a:r>
              <a:rPr dirty="0" sz="3000" spc="-15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00" spc="85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dirty="0" sz="3000" spc="-15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00" spc="-50">
                <a:solidFill>
                  <a:srgbClr val="FFFFFF"/>
                </a:solidFill>
                <a:latin typeface="Verdana"/>
                <a:cs typeface="Verdana"/>
              </a:rPr>
              <a:t>classify</a:t>
            </a:r>
            <a:r>
              <a:rPr dirty="0" sz="3000" spc="-15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00">
                <a:solidFill>
                  <a:srgbClr val="FFFFFF"/>
                </a:solidFill>
                <a:latin typeface="Verdana"/>
                <a:cs typeface="Verdana"/>
              </a:rPr>
              <a:t>images</a:t>
            </a:r>
            <a:r>
              <a:rPr dirty="0" sz="3000" spc="-15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00" spc="-25">
                <a:solidFill>
                  <a:srgbClr val="FFFFFF"/>
                </a:solidFill>
                <a:latin typeface="Verdana"/>
                <a:cs typeface="Verdana"/>
              </a:rPr>
              <a:t>has </a:t>
            </a:r>
            <a:r>
              <a:rPr dirty="0" sz="3000">
                <a:solidFill>
                  <a:srgbClr val="FFFFFF"/>
                </a:solidFill>
                <a:latin typeface="Verdana"/>
                <a:cs typeface="Verdana"/>
              </a:rPr>
              <a:t>transformed</a:t>
            </a:r>
            <a:r>
              <a:rPr dirty="0" sz="3000" spc="-21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00">
                <a:solidFill>
                  <a:srgbClr val="FFFFFF"/>
                </a:solidFill>
                <a:latin typeface="Verdana"/>
                <a:cs typeface="Verdana"/>
              </a:rPr>
              <a:t>traditional</a:t>
            </a:r>
            <a:r>
              <a:rPr dirty="0" sz="3000" spc="-20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00" spc="-10">
                <a:solidFill>
                  <a:srgbClr val="FFFFFF"/>
                </a:solidFill>
                <a:latin typeface="Verdana"/>
                <a:cs typeface="Verdana"/>
              </a:rPr>
              <a:t>processes</a:t>
            </a:r>
            <a:r>
              <a:rPr dirty="0" sz="3000" spc="-20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00" spc="60">
                <a:solidFill>
                  <a:srgbClr val="FFFFFF"/>
                </a:solidFill>
                <a:latin typeface="Verdana"/>
                <a:cs typeface="Verdana"/>
              </a:rPr>
              <a:t>and </a:t>
            </a:r>
            <a:r>
              <a:rPr dirty="0" sz="3000">
                <a:solidFill>
                  <a:srgbClr val="FFFFFF"/>
                </a:solidFill>
                <a:latin typeface="Verdana"/>
                <a:cs typeface="Verdana"/>
              </a:rPr>
              <a:t>improved</a:t>
            </a:r>
            <a:r>
              <a:rPr dirty="0" sz="3000" spc="1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00" spc="-10">
                <a:solidFill>
                  <a:srgbClr val="FFFFFF"/>
                </a:solidFill>
                <a:latin typeface="Verdana"/>
                <a:cs typeface="Verdana"/>
              </a:rPr>
              <a:t>efﬁciency.</a:t>
            </a:r>
            <a:endParaRPr sz="3000">
              <a:latin typeface="Verdana"/>
              <a:cs typeface="Verdana"/>
            </a:endParaRPr>
          </a:p>
        </p:txBody>
      </p:sp>
      <p:sp>
        <p:nvSpPr>
          <p:cNvPr id="5" name="object 5" descr=""/>
          <p:cNvSpPr/>
          <p:nvPr/>
        </p:nvSpPr>
        <p:spPr>
          <a:xfrm>
            <a:off x="1968614" y="711326"/>
            <a:ext cx="5187950" cy="28575"/>
          </a:xfrm>
          <a:custGeom>
            <a:avLst/>
            <a:gdLst/>
            <a:ahLst/>
            <a:cxnLst/>
            <a:rect l="l" t="t" r="r" b="b"/>
            <a:pathLst>
              <a:path w="5187950" h="28575">
                <a:moveTo>
                  <a:pt x="5187632" y="0"/>
                </a:moveTo>
                <a:lnTo>
                  <a:pt x="0" y="0"/>
                </a:lnTo>
                <a:lnTo>
                  <a:pt x="0" y="28575"/>
                </a:lnTo>
                <a:lnTo>
                  <a:pt x="5187632" y="28575"/>
                </a:lnTo>
                <a:lnTo>
                  <a:pt x="5187632" y="0"/>
                </a:lnTo>
                <a:close/>
              </a:path>
            </a:pathLst>
          </a:custGeom>
          <a:solidFill>
            <a:srgbClr val="FFAB4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6" name="object 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476077" y="1156703"/>
            <a:ext cx="5886449" cy="775037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"/>
            <a:ext cx="18288000" cy="1028697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186738" rIns="0" bIns="0" rtlCol="0" vert="horz">
            <a:spAutoFit/>
          </a:bodyPr>
          <a:lstStyle/>
          <a:p>
            <a:pPr marL="7186930">
              <a:lnSpc>
                <a:spcPct val="100000"/>
              </a:lnSpc>
              <a:spcBef>
                <a:spcPts val="125"/>
              </a:spcBef>
            </a:pPr>
            <a:r>
              <a:rPr dirty="0" spc="-65"/>
              <a:t>Challenges</a:t>
            </a:r>
            <a:r>
              <a:rPr dirty="0" spc="-215"/>
              <a:t> </a:t>
            </a:r>
            <a:r>
              <a:rPr dirty="0" spc="-25"/>
              <a:t>and</a:t>
            </a:r>
            <a:r>
              <a:rPr dirty="0" spc="-210"/>
              <a:t> </a:t>
            </a:r>
            <a:r>
              <a:rPr dirty="0" spc="-60"/>
              <a:t>Limitations</a:t>
            </a:r>
          </a:p>
        </p:txBody>
      </p:sp>
      <p:sp>
        <p:nvSpPr>
          <p:cNvPr id="4" name="object 4" descr=""/>
          <p:cNvSpPr txBox="1"/>
          <p:nvPr/>
        </p:nvSpPr>
        <p:spPr>
          <a:xfrm>
            <a:off x="9130286" y="3423932"/>
            <a:ext cx="7581900" cy="1142365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algn="just" marL="12700" marR="5080">
              <a:lnSpc>
                <a:spcPct val="101899"/>
              </a:lnSpc>
              <a:spcBef>
                <a:spcPts val="85"/>
              </a:spcBef>
            </a:pP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Despite</a:t>
            </a:r>
            <a:r>
              <a:rPr dirty="0" sz="1800" spc="-35">
                <a:solidFill>
                  <a:srgbClr val="FFFFFF"/>
                </a:solidFill>
                <a:latin typeface="Verdana"/>
                <a:cs typeface="Verdana"/>
              </a:rPr>
              <a:t> 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their</a:t>
            </a:r>
            <a:r>
              <a:rPr dirty="0" sz="1800" spc="-35">
                <a:solidFill>
                  <a:srgbClr val="FFFFFF"/>
                </a:solidFill>
                <a:latin typeface="Verdana"/>
                <a:cs typeface="Verdana"/>
              </a:rPr>
              <a:t> 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advancements,</a:t>
            </a:r>
            <a:r>
              <a:rPr dirty="0" sz="1800" spc="-30">
                <a:solidFill>
                  <a:srgbClr val="FFFFFF"/>
                </a:solidFill>
                <a:latin typeface="Verdana"/>
                <a:cs typeface="Verdana"/>
              </a:rPr>
              <a:t>  </a:t>
            </a:r>
            <a:r>
              <a:rPr dirty="0" sz="1800" spc="65">
                <a:solidFill>
                  <a:srgbClr val="FFFFFF"/>
                </a:solidFill>
                <a:latin typeface="Verdana"/>
                <a:cs typeface="Verdana"/>
              </a:rPr>
              <a:t>DCNNs</a:t>
            </a:r>
            <a:r>
              <a:rPr dirty="0" sz="1800" spc="-35">
                <a:solidFill>
                  <a:srgbClr val="FFFFFF"/>
                </a:solidFill>
                <a:latin typeface="Verdana"/>
                <a:cs typeface="Verdana"/>
              </a:rPr>
              <a:t> 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face</a:t>
            </a:r>
            <a:r>
              <a:rPr dirty="0" sz="1800" spc="-35">
                <a:solidFill>
                  <a:srgbClr val="FFFFFF"/>
                </a:solidFill>
                <a:latin typeface="Verdana"/>
                <a:cs typeface="Verdana"/>
              </a:rPr>
              <a:t> 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challenges</a:t>
            </a:r>
            <a:r>
              <a:rPr dirty="0" sz="1800" spc="-30">
                <a:solidFill>
                  <a:srgbClr val="FFFFFF"/>
                </a:solidFill>
                <a:latin typeface="Verdana"/>
                <a:cs typeface="Verdana"/>
              </a:rPr>
              <a:t> 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such</a:t>
            </a:r>
            <a:r>
              <a:rPr dirty="0" sz="1800" spc="-35">
                <a:solidFill>
                  <a:srgbClr val="FFFFFF"/>
                </a:solidFill>
                <a:latin typeface="Verdana"/>
                <a:cs typeface="Verdana"/>
              </a:rPr>
              <a:t>  </a:t>
            </a:r>
            <a:r>
              <a:rPr dirty="0" sz="1800" spc="-25">
                <a:solidFill>
                  <a:srgbClr val="FFFFFF"/>
                </a:solidFill>
                <a:latin typeface="Verdana"/>
                <a:cs typeface="Verdana"/>
              </a:rPr>
              <a:t>as </a:t>
            </a:r>
            <a:r>
              <a:rPr dirty="0" sz="1800" b="1">
                <a:solidFill>
                  <a:srgbClr val="FFFFFF"/>
                </a:solidFill>
                <a:latin typeface="Verdana"/>
                <a:cs typeface="Verdana"/>
              </a:rPr>
              <a:t>computational</a:t>
            </a:r>
            <a:r>
              <a:rPr dirty="0" sz="1800" spc="265" b="1">
                <a:solidFill>
                  <a:srgbClr val="FFFFFF"/>
                </a:solidFill>
                <a:latin typeface="Verdana"/>
                <a:cs typeface="Verdana"/>
              </a:rPr>
              <a:t>  </a:t>
            </a:r>
            <a:r>
              <a:rPr dirty="0" sz="1800" b="1">
                <a:solidFill>
                  <a:srgbClr val="FFFFFF"/>
                </a:solidFill>
                <a:latin typeface="Verdana"/>
                <a:cs typeface="Verdana"/>
              </a:rPr>
              <a:t>cost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,</a:t>
            </a:r>
            <a:r>
              <a:rPr dirty="0" sz="1800" spc="225">
                <a:solidFill>
                  <a:srgbClr val="FFFFFF"/>
                </a:solidFill>
                <a:latin typeface="Verdana"/>
                <a:cs typeface="Verdana"/>
              </a:rPr>
              <a:t>  </a:t>
            </a:r>
            <a:r>
              <a:rPr dirty="0" sz="1800" b="1">
                <a:solidFill>
                  <a:srgbClr val="FFFFFF"/>
                </a:solidFill>
                <a:latin typeface="Verdana"/>
                <a:cs typeface="Verdana"/>
              </a:rPr>
              <a:t>data</a:t>
            </a:r>
            <a:r>
              <a:rPr dirty="0" sz="1800" spc="265" b="1">
                <a:solidFill>
                  <a:srgbClr val="FFFFFF"/>
                </a:solidFill>
                <a:latin typeface="Verdana"/>
                <a:cs typeface="Verdana"/>
              </a:rPr>
              <a:t>  </a:t>
            </a:r>
            <a:r>
              <a:rPr dirty="0" sz="1800" b="1">
                <a:solidFill>
                  <a:srgbClr val="FFFFFF"/>
                </a:solidFill>
                <a:latin typeface="Verdana"/>
                <a:cs typeface="Verdana"/>
              </a:rPr>
              <a:t>privacy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,</a:t>
            </a:r>
            <a:r>
              <a:rPr dirty="0" sz="1800" spc="225">
                <a:solidFill>
                  <a:srgbClr val="FFFFFF"/>
                </a:solidFill>
                <a:latin typeface="Verdana"/>
                <a:cs typeface="Verdana"/>
              </a:rPr>
              <a:t>  </a:t>
            </a:r>
            <a:r>
              <a:rPr dirty="0" sz="1800" spc="6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dirty="0" sz="1800" spc="225">
                <a:solidFill>
                  <a:srgbClr val="FFFFFF"/>
                </a:solidFill>
                <a:latin typeface="Verdana"/>
                <a:cs typeface="Verdana"/>
              </a:rPr>
              <a:t>  </a:t>
            </a:r>
            <a:r>
              <a:rPr dirty="0" sz="1800" spc="-45" b="1">
                <a:solidFill>
                  <a:srgbClr val="FFFFFF"/>
                </a:solidFill>
                <a:latin typeface="Verdana"/>
                <a:cs typeface="Verdana"/>
              </a:rPr>
              <a:t>interpretability</a:t>
            </a:r>
            <a:r>
              <a:rPr dirty="0" sz="1800" spc="-45">
                <a:solidFill>
                  <a:srgbClr val="FFFFFF"/>
                </a:solidFill>
                <a:latin typeface="Verdana"/>
                <a:cs typeface="Verdana"/>
              </a:rPr>
              <a:t>.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Addressing</a:t>
            </a:r>
            <a:r>
              <a:rPr dirty="0" sz="1800" spc="22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these</a:t>
            </a:r>
            <a:r>
              <a:rPr dirty="0" sz="1800" spc="22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limitations</a:t>
            </a:r>
            <a:r>
              <a:rPr dirty="0" sz="1800" spc="229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is</a:t>
            </a:r>
            <a:r>
              <a:rPr dirty="0" sz="1800" spc="22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crucial</a:t>
            </a:r>
            <a:r>
              <a:rPr dirty="0" sz="1800" spc="22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for</a:t>
            </a:r>
            <a:r>
              <a:rPr dirty="0" sz="1800" spc="22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dirty="0" sz="1800" spc="229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broader</a:t>
            </a:r>
            <a:r>
              <a:rPr dirty="0" sz="1800" spc="22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40">
                <a:solidFill>
                  <a:srgbClr val="FFFFFF"/>
                </a:solidFill>
                <a:latin typeface="Verdana"/>
                <a:cs typeface="Verdana"/>
              </a:rPr>
              <a:t>adoption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of</a:t>
            </a:r>
            <a:r>
              <a:rPr dirty="0" sz="1800" spc="-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65">
                <a:solidFill>
                  <a:srgbClr val="FFFFFF"/>
                </a:solidFill>
                <a:latin typeface="Verdana"/>
                <a:cs typeface="Verdana"/>
              </a:rPr>
              <a:t>DCNNs</a:t>
            </a:r>
            <a:r>
              <a:rPr dirty="0" sz="1800" spc="-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in</a:t>
            </a:r>
            <a:r>
              <a:rPr dirty="0" sz="1800" spc="-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20">
                <a:solidFill>
                  <a:srgbClr val="FFFFFF"/>
                </a:solidFill>
                <a:latin typeface="Verdana"/>
                <a:cs typeface="Verdana"/>
              </a:rPr>
              <a:t>sensitive</a:t>
            </a:r>
            <a:r>
              <a:rPr dirty="0" sz="1800" spc="-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applications</a:t>
            </a:r>
            <a:r>
              <a:rPr dirty="0" sz="1800" spc="-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Verdana"/>
                <a:cs typeface="Verdana"/>
              </a:rPr>
              <a:t>like</a:t>
            </a:r>
            <a:r>
              <a:rPr dirty="0" sz="1800" spc="-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healthcare</a:t>
            </a:r>
            <a:r>
              <a:rPr dirty="0" sz="1800" spc="-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6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dirty="0" sz="1800" spc="-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Verdana"/>
                <a:cs typeface="Verdana"/>
              </a:rPr>
              <a:t>ﬁnance.</a:t>
            </a:r>
            <a:endParaRPr sz="18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2024-07-30T15:55:52Z</dcterms:created>
  <dcterms:modified xsi:type="dcterms:W3CDTF">2024-07-30T15:55:52Z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2024-07-30T00:00:00Z</vt:filetime>
  </property>
  <property fmtid="{D5CDD505-2E9C-101B-9397-08002B2CF9AE}" pid="3" name="Creator">
    <vt:lpwstr>Chromium</vt:lpwstr>
  </property>
  <property fmtid="{D5CDD505-2E9C-101B-9397-08002B2CF9AE}" pid="4" name="LastSaved">
    <vt:filetime>2024-07-30T00:00:00Z</vt:filetime>
  </property>
  <property fmtid="{D5CDD505-2E9C-101B-9397-08002B2CF9AE}" pid="5" name="Producer">
    <vt:lpwstr>GPL Ghostscript 10.02.0</vt:lpwstr>
  </property>
</Properties>
</file>